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59" r:id="rId4"/>
    <p:sldId id="713" r:id="rId5"/>
    <p:sldId id="1115" r:id="rId6"/>
    <p:sldId id="1116" r:id="rId7"/>
    <p:sldId id="1117" r:id="rId8"/>
    <p:sldId id="1118" r:id="rId9"/>
    <p:sldId id="1120" r:id="rId10"/>
    <p:sldId id="1121" r:id="rId11"/>
    <p:sldId id="1122" r:id="rId12"/>
    <p:sldId id="1123" r:id="rId13"/>
    <p:sldId id="1124" r:id="rId14"/>
    <p:sldId id="1125" r:id="rId15"/>
    <p:sldId id="1126" r:id="rId16"/>
    <p:sldId id="1127" r:id="rId17"/>
    <p:sldId id="1128" r:id="rId18"/>
    <p:sldId id="1129" r:id="rId19"/>
    <p:sldId id="1130" r:id="rId20"/>
    <p:sldId id="1131" r:id="rId21"/>
    <p:sldId id="1132" r:id="rId22"/>
    <p:sldId id="1133" r:id="rId23"/>
    <p:sldId id="1134" r:id="rId24"/>
    <p:sldId id="1139" r:id="rId25"/>
    <p:sldId id="1140" r:id="rId26"/>
    <p:sldId id="1141" r:id="rId27"/>
    <p:sldId id="1142" r:id="rId28"/>
    <p:sldId id="114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5"/>
    <p:restoredTop sz="94708"/>
  </p:normalViewPr>
  <p:slideViewPr>
    <p:cSldViewPr snapToGrid="0" snapToObjects="1">
      <p:cViewPr varScale="1">
        <p:scale>
          <a:sx n="88" d="100"/>
          <a:sy n="88" d="100"/>
        </p:scale>
        <p:origin x="82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D39CD0-A2A2-2C42-8C0A-7293F673FA75}" type="datetimeFigureOut">
              <a:rPr lang="en-US" smtClean="0"/>
              <a:t>4/10/19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D3F44-37F8-924B-932A-598F37114112}" type="slidenum">
              <a:rPr lang="en-US" smtClean="0"/>
              <a:t>‹#›</a:t>
            </a:fld>
            <a:endParaRPr lang="en-US"/>
          </a:p>
        </p:txBody>
      </p:sp>
    </p:spTree>
    <p:extLst>
      <p:ext uri="{BB962C8B-B14F-4D97-AF65-F5344CB8AC3E}">
        <p14:creationId xmlns:p14="http://schemas.microsoft.com/office/powerpoint/2010/main" val="1729391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06678B65-B916-FD46-881D-3CE0D84D54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5384BB5-C67B-BC4C-A469-44E2B0A63C47}" type="slidenum">
              <a:rPr lang="en-US" altLang="en-US" sz="1200"/>
              <a:pPr/>
              <a:t>10</a:t>
            </a:fld>
            <a:endParaRPr lang="en-US" altLang="en-US" sz="1200"/>
          </a:p>
        </p:txBody>
      </p:sp>
      <p:sp>
        <p:nvSpPr>
          <p:cNvPr id="43010" name="Rectangle 2">
            <a:extLst>
              <a:ext uri="{FF2B5EF4-FFF2-40B4-BE49-F238E27FC236}">
                <a16:creationId xmlns:a16="http://schemas.microsoft.com/office/drawing/2014/main" id="{DD17C81B-97C1-054A-8D33-76DBE920FF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67EC4571-E352-E441-8206-7BA5168A5E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17-6a </a:t>
            </a:r>
            <a:r>
              <a:rPr lang="en-US" altLang="en-US"/>
              <a:t>The response of  the lac operon in the absence of lactose when a cell bears either  the  or the  mutation.</a:t>
            </a:r>
            <a:endParaRPr lang="en-GB" altLang="en-US"/>
          </a:p>
        </p:txBody>
      </p:sp>
    </p:spTree>
    <p:extLst>
      <p:ext uri="{BB962C8B-B14F-4D97-AF65-F5344CB8AC3E}">
        <p14:creationId xmlns:p14="http://schemas.microsoft.com/office/powerpoint/2010/main" val="243362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FDE18F5E-CA3E-3448-854D-DD60C2F056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6F17E33-CDE8-4D49-AF86-0D9671715802}" type="slidenum">
              <a:rPr lang="en-US" altLang="en-US" sz="1200"/>
              <a:pPr/>
              <a:t>20</a:t>
            </a:fld>
            <a:endParaRPr lang="en-US" altLang="en-US" sz="1200"/>
          </a:p>
        </p:txBody>
      </p:sp>
      <p:sp>
        <p:nvSpPr>
          <p:cNvPr id="53250" name="Rectangle 2">
            <a:extLst>
              <a:ext uri="{FF2B5EF4-FFF2-40B4-BE49-F238E27FC236}">
                <a16:creationId xmlns:a16="http://schemas.microsoft.com/office/drawing/2014/main" id="{6AA7DB48-5372-0B4D-BCFE-17428714C59E}"/>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a:extLst>
              <a:ext uri="{FF2B5EF4-FFF2-40B4-BE49-F238E27FC236}">
                <a16:creationId xmlns:a16="http://schemas.microsoft.com/office/drawing/2014/main" id="{F41C0D4B-C346-CA4A-A76E-59321103A5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17-12 </a:t>
            </a:r>
            <a:r>
              <a:rPr lang="en-US" altLang="en-US"/>
              <a:t>(a) The components involved in the regulation of the tryptophan operon. (b) Regulatory conditions are depicted that involve either activation or (c) repression of the structural genes. In the absence of tryptophan, an inactive repressor is made that cannot bind to the operator (O), thus allowing transcription to proceed. In the presence of tryptophan, it binds to the repressor, causing an allosteric transition to occur. This complex binds to the operator region, leading to repression of the operon.</a:t>
            </a:r>
            <a:endParaRPr lang="en-GB" altLang="en-US"/>
          </a:p>
        </p:txBody>
      </p:sp>
    </p:spTree>
    <p:extLst>
      <p:ext uri="{BB962C8B-B14F-4D97-AF65-F5344CB8AC3E}">
        <p14:creationId xmlns:p14="http://schemas.microsoft.com/office/powerpoint/2010/main" val="2841152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124D6DED-2ED2-7F49-B333-6342685E1D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A65FB03-9A39-264C-AF89-24AFE3AEA720}" type="slidenum">
              <a:rPr lang="en-US" altLang="en-US" sz="1200"/>
              <a:pPr/>
              <a:t>21</a:t>
            </a:fld>
            <a:endParaRPr lang="en-US" altLang="en-US" sz="1200"/>
          </a:p>
        </p:txBody>
      </p:sp>
      <p:sp>
        <p:nvSpPr>
          <p:cNvPr id="55298" name="Rectangle 2">
            <a:extLst>
              <a:ext uri="{FF2B5EF4-FFF2-40B4-BE49-F238E27FC236}">
                <a16:creationId xmlns:a16="http://schemas.microsoft.com/office/drawing/2014/main" id="{4196BFFD-311A-A04C-BCFB-586B034FE8C2}"/>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a:extLst>
              <a:ext uri="{FF2B5EF4-FFF2-40B4-BE49-F238E27FC236}">
                <a16:creationId xmlns:a16="http://schemas.microsoft.com/office/drawing/2014/main" id="{E111D828-1406-5541-88B5-72B92ED13E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17-12 </a:t>
            </a:r>
            <a:r>
              <a:rPr lang="en-US" altLang="en-US"/>
              <a:t>(a) The components involved in the regulation of the tryptophan operon. (b) Regulatory conditions are depicted that involve either activation or (c) repression of the structural genes. In the absence of tryptophan, an inactive repressor is made that cannot bind to the operator (O), thus allowing transcription to proceed. In the presence of tryptophan, it binds to the repressor, causing an allosteric transition to occur. This complex binds to the operator region, leading to repression of the operon.</a:t>
            </a:r>
            <a:endParaRPr lang="en-GB" altLang="en-US"/>
          </a:p>
        </p:txBody>
      </p:sp>
    </p:spTree>
    <p:extLst>
      <p:ext uri="{BB962C8B-B14F-4D97-AF65-F5344CB8AC3E}">
        <p14:creationId xmlns:p14="http://schemas.microsoft.com/office/powerpoint/2010/main" val="4117598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80FE6-AFC3-BB41-B36C-7FE903F53C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E64290-F6F8-9E4A-BC93-FDA721F642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7EF9B1-9BC2-9640-84C6-1EAE7812E83D}"/>
              </a:ext>
            </a:extLst>
          </p:cNvPr>
          <p:cNvSpPr>
            <a:spLocks noGrp="1"/>
          </p:cNvSpPr>
          <p:nvPr>
            <p:ph type="dt" sz="half" idx="10"/>
          </p:nvPr>
        </p:nvSpPr>
        <p:spPr/>
        <p:txBody>
          <a:bodyPr/>
          <a:lstStyle/>
          <a:p>
            <a:fld id="{6B5BA91A-3D59-3149-8FCA-917DB0607912}" type="datetimeFigureOut">
              <a:rPr lang="en-US" smtClean="0"/>
              <a:t>4/10/19</a:t>
            </a:fld>
            <a:endParaRPr lang="en-US"/>
          </a:p>
        </p:txBody>
      </p:sp>
      <p:sp>
        <p:nvSpPr>
          <p:cNvPr id="5" name="Footer Placeholder 4">
            <a:extLst>
              <a:ext uri="{FF2B5EF4-FFF2-40B4-BE49-F238E27FC236}">
                <a16:creationId xmlns:a16="http://schemas.microsoft.com/office/drawing/2014/main" id="{B1E3353B-55F5-7145-8A4D-ECA785C62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0FB88-C2FC-464B-9801-7B429CCF0D6E}"/>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1251497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68571-B503-6A4B-B1BD-C78AFDEAD9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1BAA81-5901-7A4B-B0A5-B601D7C5E5B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CE7900-D77C-894D-8F90-3E87D7B9CB49}"/>
              </a:ext>
            </a:extLst>
          </p:cNvPr>
          <p:cNvSpPr>
            <a:spLocks noGrp="1"/>
          </p:cNvSpPr>
          <p:nvPr>
            <p:ph type="dt" sz="half" idx="10"/>
          </p:nvPr>
        </p:nvSpPr>
        <p:spPr/>
        <p:txBody>
          <a:bodyPr/>
          <a:lstStyle/>
          <a:p>
            <a:fld id="{6B5BA91A-3D59-3149-8FCA-917DB0607912}" type="datetimeFigureOut">
              <a:rPr lang="en-US" smtClean="0"/>
              <a:t>4/10/19</a:t>
            </a:fld>
            <a:endParaRPr lang="en-US"/>
          </a:p>
        </p:txBody>
      </p:sp>
      <p:sp>
        <p:nvSpPr>
          <p:cNvPr id="5" name="Footer Placeholder 4">
            <a:extLst>
              <a:ext uri="{FF2B5EF4-FFF2-40B4-BE49-F238E27FC236}">
                <a16:creationId xmlns:a16="http://schemas.microsoft.com/office/drawing/2014/main" id="{245348EE-E71D-3449-90D8-A7768E16C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045D7-9814-9F4A-A473-CE894DAD74D2}"/>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66621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2A8CED-7E94-B449-9F4F-D0F492C66C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595733-4867-6143-A8F7-5DD072DB7C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D8011-40D9-B242-8C26-98D59D263C60}"/>
              </a:ext>
            </a:extLst>
          </p:cNvPr>
          <p:cNvSpPr>
            <a:spLocks noGrp="1"/>
          </p:cNvSpPr>
          <p:nvPr>
            <p:ph type="dt" sz="half" idx="10"/>
          </p:nvPr>
        </p:nvSpPr>
        <p:spPr/>
        <p:txBody>
          <a:bodyPr/>
          <a:lstStyle/>
          <a:p>
            <a:fld id="{6B5BA91A-3D59-3149-8FCA-917DB0607912}" type="datetimeFigureOut">
              <a:rPr lang="en-US" smtClean="0"/>
              <a:t>4/10/19</a:t>
            </a:fld>
            <a:endParaRPr lang="en-US"/>
          </a:p>
        </p:txBody>
      </p:sp>
      <p:sp>
        <p:nvSpPr>
          <p:cNvPr id="5" name="Footer Placeholder 4">
            <a:extLst>
              <a:ext uri="{FF2B5EF4-FFF2-40B4-BE49-F238E27FC236}">
                <a16:creationId xmlns:a16="http://schemas.microsoft.com/office/drawing/2014/main" id="{B6CFC359-1845-2149-B3D2-1A62443C74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50B59-6D95-3E41-ABC4-B69ADB58360B}"/>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1989265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382D-6145-FF4F-A3D3-FFE8FF553B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F946A1-6A86-9A40-9056-BE070AAE8F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70109-38D2-314C-A431-C86F31FB2480}"/>
              </a:ext>
            </a:extLst>
          </p:cNvPr>
          <p:cNvSpPr>
            <a:spLocks noGrp="1"/>
          </p:cNvSpPr>
          <p:nvPr>
            <p:ph type="dt" sz="half" idx="10"/>
          </p:nvPr>
        </p:nvSpPr>
        <p:spPr/>
        <p:txBody>
          <a:bodyPr/>
          <a:lstStyle/>
          <a:p>
            <a:fld id="{6B5BA91A-3D59-3149-8FCA-917DB0607912}" type="datetimeFigureOut">
              <a:rPr lang="en-US" smtClean="0"/>
              <a:t>4/10/19</a:t>
            </a:fld>
            <a:endParaRPr lang="en-US"/>
          </a:p>
        </p:txBody>
      </p:sp>
      <p:sp>
        <p:nvSpPr>
          <p:cNvPr id="5" name="Footer Placeholder 4">
            <a:extLst>
              <a:ext uri="{FF2B5EF4-FFF2-40B4-BE49-F238E27FC236}">
                <a16:creationId xmlns:a16="http://schemas.microsoft.com/office/drawing/2014/main" id="{1F1AFDAE-F45D-2040-BD0C-9C4A99E924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4A0297-C3FA-0543-A548-9366C1711980}"/>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3769109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4CC9-A9CD-1449-8B18-0787450DA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961485-76C3-2C42-A587-32C03A13AD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FDCAB47-463E-3B4B-BCD7-8E54D4F5596E}"/>
              </a:ext>
            </a:extLst>
          </p:cNvPr>
          <p:cNvSpPr>
            <a:spLocks noGrp="1"/>
          </p:cNvSpPr>
          <p:nvPr>
            <p:ph type="dt" sz="half" idx="10"/>
          </p:nvPr>
        </p:nvSpPr>
        <p:spPr/>
        <p:txBody>
          <a:bodyPr/>
          <a:lstStyle/>
          <a:p>
            <a:fld id="{6B5BA91A-3D59-3149-8FCA-917DB0607912}" type="datetimeFigureOut">
              <a:rPr lang="en-US" smtClean="0"/>
              <a:t>4/10/19</a:t>
            </a:fld>
            <a:endParaRPr lang="en-US"/>
          </a:p>
        </p:txBody>
      </p:sp>
      <p:sp>
        <p:nvSpPr>
          <p:cNvPr id="5" name="Footer Placeholder 4">
            <a:extLst>
              <a:ext uri="{FF2B5EF4-FFF2-40B4-BE49-F238E27FC236}">
                <a16:creationId xmlns:a16="http://schemas.microsoft.com/office/drawing/2014/main" id="{22A29628-36D9-0942-9C9D-EB56B97446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A7F8C-118A-E349-92C9-01434A6DCAB6}"/>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428166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6DB3-2A5D-4C49-8210-61B3B288D2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821A0D-1A34-494D-80D8-AB73ABAE73A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81616F-A819-1B43-9F1D-15204BB3CC5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1507A7-E7B6-ED4A-A970-7FF76036C043}"/>
              </a:ext>
            </a:extLst>
          </p:cNvPr>
          <p:cNvSpPr>
            <a:spLocks noGrp="1"/>
          </p:cNvSpPr>
          <p:nvPr>
            <p:ph type="dt" sz="half" idx="10"/>
          </p:nvPr>
        </p:nvSpPr>
        <p:spPr/>
        <p:txBody>
          <a:bodyPr/>
          <a:lstStyle/>
          <a:p>
            <a:fld id="{6B5BA91A-3D59-3149-8FCA-917DB0607912}" type="datetimeFigureOut">
              <a:rPr lang="en-US" smtClean="0"/>
              <a:t>4/10/19</a:t>
            </a:fld>
            <a:endParaRPr lang="en-US"/>
          </a:p>
        </p:txBody>
      </p:sp>
      <p:sp>
        <p:nvSpPr>
          <p:cNvPr id="6" name="Footer Placeholder 5">
            <a:extLst>
              <a:ext uri="{FF2B5EF4-FFF2-40B4-BE49-F238E27FC236}">
                <a16:creationId xmlns:a16="http://schemas.microsoft.com/office/drawing/2014/main" id="{B569904E-36BE-5742-838B-FC8835313A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3B76CB-2CE6-8749-9F36-6A72EECA5E9B}"/>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3142417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188BA-990C-614D-B7F4-69F9FD7FD7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8904F3-1218-654E-9265-5E615B454E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5869D79-83E1-6C4B-9B5C-84B40F8B7C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0DEAA2-94CF-F74F-80EE-8E469216D2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84F26FF-B7C1-7F42-A74A-2EAABDD237A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51B3E7-3860-EF42-AE99-7F04276BE6D1}"/>
              </a:ext>
            </a:extLst>
          </p:cNvPr>
          <p:cNvSpPr>
            <a:spLocks noGrp="1"/>
          </p:cNvSpPr>
          <p:nvPr>
            <p:ph type="dt" sz="half" idx="10"/>
          </p:nvPr>
        </p:nvSpPr>
        <p:spPr/>
        <p:txBody>
          <a:bodyPr/>
          <a:lstStyle/>
          <a:p>
            <a:fld id="{6B5BA91A-3D59-3149-8FCA-917DB0607912}" type="datetimeFigureOut">
              <a:rPr lang="en-US" smtClean="0"/>
              <a:t>4/10/19</a:t>
            </a:fld>
            <a:endParaRPr lang="en-US"/>
          </a:p>
        </p:txBody>
      </p:sp>
      <p:sp>
        <p:nvSpPr>
          <p:cNvPr id="8" name="Footer Placeholder 7">
            <a:extLst>
              <a:ext uri="{FF2B5EF4-FFF2-40B4-BE49-F238E27FC236}">
                <a16:creationId xmlns:a16="http://schemas.microsoft.com/office/drawing/2014/main" id="{DEAE262D-59C5-0943-9301-8F368A0654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97F20C-5110-C643-8143-F8E33A65A0A0}"/>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1451408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2080B-5074-F442-8790-6D08CB473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FA4EC9-B319-1E48-A6C0-81EEADA7F209}"/>
              </a:ext>
            </a:extLst>
          </p:cNvPr>
          <p:cNvSpPr>
            <a:spLocks noGrp="1"/>
          </p:cNvSpPr>
          <p:nvPr>
            <p:ph type="dt" sz="half" idx="10"/>
          </p:nvPr>
        </p:nvSpPr>
        <p:spPr/>
        <p:txBody>
          <a:bodyPr/>
          <a:lstStyle/>
          <a:p>
            <a:fld id="{6B5BA91A-3D59-3149-8FCA-917DB0607912}" type="datetimeFigureOut">
              <a:rPr lang="en-US" smtClean="0"/>
              <a:t>4/10/19</a:t>
            </a:fld>
            <a:endParaRPr lang="en-US"/>
          </a:p>
        </p:txBody>
      </p:sp>
      <p:sp>
        <p:nvSpPr>
          <p:cNvPr id="4" name="Footer Placeholder 3">
            <a:extLst>
              <a:ext uri="{FF2B5EF4-FFF2-40B4-BE49-F238E27FC236}">
                <a16:creationId xmlns:a16="http://schemas.microsoft.com/office/drawing/2014/main" id="{95C46C30-C4A5-A848-B847-6437BE6A32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7B5ED4-AD8B-0947-AAE1-58041BE884F3}"/>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176454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1DEE02-9556-0F4D-A10C-3D662B1B2487}"/>
              </a:ext>
            </a:extLst>
          </p:cNvPr>
          <p:cNvSpPr>
            <a:spLocks noGrp="1"/>
          </p:cNvSpPr>
          <p:nvPr>
            <p:ph type="dt" sz="half" idx="10"/>
          </p:nvPr>
        </p:nvSpPr>
        <p:spPr/>
        <p:txBody>
          <a:bodyPr/>
          <a:lstStyle/>
          <a:p>
            <a:fld id="{6B5BA91A-3D59-3149-8FCA-917DB0607912}" type="datetimeFigureOut">
              <a:rPr lang="en-US" smtClean="0"/>
              <a:t>4/10/19</a:t>
            </a:fld>
            <a:endParaRPr lang="en-US"/>
          </a:p>
        </p:txBody>
      </p:sp>
      <p:sp>
        <p:nvSpPr>
          <p:cNvPr id="3" name="Footer Placeholder 2">
            <a:extLst>
              <a:ext uri="{FF2B5EF4-FFF2-40B4-BE49-F238E27FC236}">
                <a16:creationId xmlns:a16="http://schemas.microsoft.com/office/drawing/2014/main" id="{028E41B4-D9FA-7344-86A5-FF5811FC45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5962AC-108F-5B45-BBDF-8D1168B26729}"/>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28315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BB21A-2EEF-E843-96E8-48C4D3AF95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19AF1B-372D-A94E-B818-CB693E5769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EE048F-72A1-9C4A-BD2C-A7D809BD7D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253350-9792-2E45-842A-7643BFC696FB}"/>
              </a:ext>
            </a:extLst>
          </p:cNvPr>
          <p:cNvSpPr>
            <a:spLocks noGrp="1"/>
          </p:cNvSpPr>
          <p:nvPr>
            <p:ph type="dt" sz="half" idx="10"/>
          </p:nvPr>
        </p:nvSpPr>
        <p:spPr/>
        <p:txBody>
          <a:bodyPr/>
          <a:lstStyle/>
          <a:p>
            <a:fld id="{6B5BA91A-3D59-3149-8FCA-917DB0607912}" type="datetimeFigureOut">
              <a:rPr lang="en-US" smtClean="0"/>
              <a:t>4/10/19</a:t>
            </a:fld>
            <a:endParaRPr lang="en-US"/>
          </a:p>
        </p:txBody>
      </p:sp>
      <p:sp>
        <p:nvSpPr>
          <p:cNvPr id="6" name="Footer Placeholder 5">
            <a:extLst>
              <a:ext uri="{FF2B5EF4-FFF2-40B4-BE49-F238E27FC236}">
                <a16:creationId xmlns:a16="http://schemas.microsoft.com/office/drawing/2014/main" id="{48541F5B-54E5-4246-B052-002847B771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982B5B-6ECE-D94E-B7E4-53D3D6822726}"/>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2851928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90FE-2002-8746-9B2C-0DE3E9C352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727F27-3993-2442-A88B-3A00F19483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C6608F-381A-3843-8FD6-53EB021238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D8DEBC-3C43-4E4C-B896-0DE1B0664D1A}"/>
              </a:ext>
            </a:extLst>
          </p:cNvPr>
          <p:cNvSpPr>
            <a:spLocks noGrp="1"/>
          </p:cNvSpPr>
          <p:nvPr>
            <p:ph type="dt" sz="half" idx="10"/>
          </p:nvPr>
        </p:nvSpPr>
        <p:spPr/>
        <p:txBody>
          <a:bodyPr/>
          <a:lstStyle/>
          <a:p>
            <a:fld id="{6B5BA91A-3D59-3149-8FCA-917DB0607912}" type="datetimeFigureOut">
              <a:rPr lang="en-US" smtClean="0"/>
              <a:t>4/10/19</a:t>
            </a:fld>
            <a:endParaRPr lang="en-US"/>
          </a:p>
        </p:txBody>
      </p:sp>
      <p:sp>
        <p:nvSpPr>
          <p:cNvPr id="6" name="Footer Placeholder 5">
            <a:extLst>
              <a:ext uri="{FF2B5EF4-FFF2-40B4-BE49-F238E27FC236}">
                <a16:creationId xmlns:a16="http://schemas.microsoft.com/office/drawing/2014/main" id="{6FFE3398-90CB-B24A-9122-C00E5919F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2C374E-7E00-B54C-B8EB-2A916EEDB7A5}"/>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2492407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BECD2D-AA75-9A45-B769-208817E1A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FCC1B7-D2AB-984D-A205-26C576F66B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B42BC2-7892-FC43-B0CC-917EA1C055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BA91A-3D59-3149-8FCA-917DB0607912}" type="datetimeFigureOut">
              <a:rPr lang="en-US" smtClean="0"/>
              <a:t>4/10/19</a:t>
            </a:fld>
            <a:endParaRPr lang="en-US"/>
          </a:p>
        </p:txBody>
      </p:sp>
      <p:sp>
        <p:nvSpPr>
          <p:cNvPr id="5" name="Footer Placeholder 4">
            <a:extLst>
              <a:ext uri="{FF2B5EF4-FFF2-40B4-BE49-F238E27FC236}">
                <a16:creationId xmlns:a16="http://schemas.microsoft.com/office/drawing/2014/main" id="{5FA31B37-99ED-D147-8EFB-B9D4E25571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3A22D5-60CD-BD4E-99F8-945205785B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64E287-BC5A-F246-8EA7-4C4C8A92D344}" type="slidenum">
              <a:rPr lang="en-US" smtClean="0"/>
              <a:t>‹#›</a:t>
            </a:fld>
            <a:endParaRPr lang="en-US"/>
          </a:p>
        </p:txBody>
      </p:sp>
    </p:spTree>
    <p:extLst>
      <p:ext uri="{BB962C8B-B14F-4D97-AF65-F5344CB8AC3E}">
        <p14:creationId xmlns:p14="http://schemas.microsoft.com/office/powerpoint/2010/main" val="4288021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90E81-4064-C440-80D9-1AD0D7EB2EE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5729B8F-80E7-CA4D-A429-FF9D44292ED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40832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1542" name="Text Box 6">
            <a:extLst>
              <a:ext uri="{FF2B5EF4-FFF2-40B4-BE49-F238E27FC236}">
                <a16:creationId xmlns:a16="http://schemas.microsoft.com/office/drawing/2014/main" id="{F0616F00-5ED0-BF4F-956F-5A0981256ABE}"/>
              </a:ext>
            </a:extLst>
          </p:cNvPr>
          <p:cNvSpPr txBox="1">
            <a:spLocks noChangeArrowheads="1"/>
          </p:cNvSpPr>
          <p:nvPr/>
        </p:nvSpPr>
        <p:spPr bwMode="auto">
          <a:xfrm>
            <a:off x="7691438" y="6488114"/>
            <a:ext cx="29718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17.6a</a:t>
            </a:r>
          </a:p>
        </p:txBody>
      </p:sp>
      <p:pic>
        <p:nvPicPr>
          <p:cNvPr id="41986" name="Picture 7" descr="17_06Figurea-L.jpg                                             000B3C79ServDisk_03                    BC176368:">
            <a:extLst>
              <a:ext uri="{FF2B5EF4-FFF2-40B4-BE49-F238E27FC236}">
                <a16:creationId xmlns:a16="http://schemas.microsoft.com/office/drawing/2014/main" id="{A49C7FD5-6080-3347-83D3-873364717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786"/>
          <a:stretch>
            <a:fillRect/>
          </a:stretch>
        </p:blipFill>
        <p:spPr bwMode="auto">
          <a:xfrm>
            <a:off x="1828801" y="1193800"/>
            <a:ext cx="8532813"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8ED581D5-C022-6942-9088-A40C643B9CA4}"/>
              </a:ext>
            </a:extLst>
          </p:cNvPr>
          <p:cNvCxnSpPr>
            <a:cxnSpLocks noChangeShapeType="1"/>
          </p:cNvCxnSpPr>
          <p:nvPr/>
        </p:nvCxnSpPr>
        <p:spPr bwMode="auto">
          <a:xfrm flipH="1">
            <a:off x="2592389" y="417514"/>
            <a:ext cx="898525" cy="776287"/>
          </a:xfrm>
          <a:prstGeom prst="straightConnector1">
            <a:avLst/>
          </a:prstGeom>
          <a:noFill/>
          <a:ln w="5715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93379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02F44E95-87ED-5F4A-BEA6-2CB870B89C8F}"/>
              </a:ext>
            </a:extLst>
          </p:cNvPr>
          <p:cNvSpPr>
            <a:spLocks noGrp="1"/>
          </p:cNvSpPr>
          <p:nvPr>
            <p:ph type="title"/>
          </p:nvPr>
        </p:nvSpPr>
        <p:spPr/>
        <p:txBody>
          <a:bodyPr/>
          <a:lstStyle/>
          <a:p>
            <a:endParaRPr lang="en-US" altLang="en-US"/>
          </a:p>
        </p:txBody>
      </p:sp>
      <p:sp>
        <p:nvSpPr>
          <p:cNvPr id="44034" name="Content Placeholder 2">
            <a:extLst>
              <a:ext uri="{FF2B5EF4-FFF2-40B4-BE49-F238E27FC236}">
                <a16:creationId xmlns:a16="http://schemas.microsoft.com/office/drawing/2014/main" id="{A3A8A407-0945-574A-8444-55E0E5C426B7}"/>
              </a:ext>
            </a:extLst>
          </p:cNvPr>
          <p:cNvSpPr>
            <a:spLocks noGrp="1"/>
          </p:cNvSpPr>
          <p:nvPr>
            <p:ph idx="1"/>
          </p:nvPr>
        </p:nvSpPr>
        <p:spPr/>
        <p:txBody>
          <a:bodyPr/>
          <a:lstStyle/>
          <a:p>
            <a:r>
              <a:rPr lang="en-US" altLang="en-US"/>
              <a:t>Using the F’ plasmid,  could you “fix” the  </a:t>
            </a:r>
          </a:p>
          <a:p>
            <a:r>
              <a:rPr lang="en-US" altLang="en-US"/>
              <a:t>I</a:t>
            </a:r>
            <a:r>
              <a:rPr lang="en-US" altLang="en-US" baseline="30000"/>
              <a:t>-</a:t>
            </a:r>
            <a:r>
              <a:rPr lang="en-US" altLang="en-US"/>
              <a:t>O</a:t>
            </a:r>
            <a:r>
              <a:rPr lang="en-US" altLang="en-US" baseline="30000"/>
              <a:t>+</a:t>
            </a:r>
            <a:r>
              <a:rPr lang="en-US" altLang="en-US"/>
              <a:t>Z</a:t>
            </a:r>
            <a:r>
              <a:rPr lang="en-US" altLang="en-US" baseline="30000"/>
              <a:t>+</a:t>
            </a:r>
            <a:r>
              <a:rPr lang="en-US" altLang="en-US"/>
              <a:t> mutation?</a:t>
            </a:r>
          </a:p>
          <a:p>
            <a:pPr>
              <a:buFont typeface="Arial" panose="020B0604020202020204" pitchFamily="34" charset="0"/>
              <a:buNone/>
            </a:pPr>
            <a:endParaRPr lang="en-US" altLang="en-US"/>
          </a:p>
          <a:p>
            <a:pPr>
              <a:buFont typeface="Arial" panose="020B0604020202020204" pitchFamily="34" charset="0"/>
              <a:buNone/>
            </a:pPr>
            <a:endParaRPr lang="en-US" altLang="en-US"/>
          </a:p>
        </p:txBody>
      </p:sp>
    </p:spTree>
    <p:extLst>
      <p:ext uri="{BB962C8B-B14F-4D97-AF65-F5344CB8AC3E}">
        <p14:creationId xmlns:p14="http://schemas.microsoft.com/office/powerpoint/2010/main" val="1075552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A35EDE8B-AF41-664B-B072-CA9FB034055C}"/>
              </a:ext>
            </a:extLst>
          </p:cNvPr>
          <p:cNvSpPr>
            <a:spLocks noGrp="1"/>
          </p:cNvSpPr>
          <p:nvPr>
            <p:ph type="title"/>
          </p:nvPr>
        </p:nvSpPr>
        <p:spPr/>
        <p:txBody>
          <a:bodyPr/>
          <a:lstStyle/>
          <a:p>
            <a:r>
              <a:rPr lang="en-US" altLang="en-US" sz="3200"/>
              <a:t>What if the F’ plasmid was constructed to have a wild type I gene?</a:t>
            </a:r>
          </a:p>
        </p:txBody>
      </p:sp>
      <p:pic>
        <p:nvPicPr>
          <p:cNvPr id="45058" name="Content Placeholder 3">
            <a:extLst>
              <a:ext uri="{FF2B5EF4-FFF2-40B4-BE49-F238E27FC236}">
                <a16:creationId xmlns:a16="http://schemas.microsoft.com/office/drawing/2014/main" id="{67F4D885-28FC-7749-82C7-F12F6666308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2402" r="-32402"/>
          <a:stretch>
            <a:fillRect/>
          </a:stretch>
        </p:blipFill>
        <p:spPr/>
      </p:pic>
    </p:spTree>
    <p:extLst>
      <p:ext uri="{BB962C8B-B14F-4D97-AF65-F5344CB8AC3E}">
        <p14:creationId xmlns:p14="http://schemas.microsoft.com/office/powerpoint/2010/main" val="1484022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002EDF57-BFB5-AB45-909C-43EEE070C406}"/>
              </a:ext>
            </a:extLst>
          </p:cNvPr>
          <p:cNvSpPr>
            <a:spLocks noGrp="1"/>
          </p:cNvSpPr>
          <p:nvPr>
            <p:ph type="title"/>
          </p:nvPr>
        </p:nvSpPr>
        <p:spPr/>
        <p:txBody>
          <a:bodyPr/>
          <a:lstStyle/>
          <a:p>
            <a:endParaRPr lang="en-US" altLang="en-US"/>
          </a:p>
        </p:txBody>
      </p:sp>
      <p:sp>
        <p:nvSpPr>
          <p:cNvPr id="46082" name="Content Placeholder 2">
            <a:extLst>
              <a:ext uri="{FF2B5EF4-FFF2-40B4-BE49-F238E27FC236}">
                <a16:creationId xmlns:a16="http://schemas.microsoft.com/office/drawing/2014/main" id="{67261F91-843D-ED4E-88B7-22B2517A3025}"/>
              </a:ext>
            </a:extLst>
          </p:cNvPr>
          <p:cNvSpPr>
            <a:spLocks noGrp="1"/>
          </p:cNvSpPr>
          <p:nvPr>
            <p:ph idx="1"/>
          </p:nvPr>
        </p:nvSpPr>
        <p:spPr/>
        <p:txBody>
          <a:bodyPr/>
          <a:lstStyle/>
          <a:p>
            <a:r>
              <a:rPr lang="en-US" altLang="en-US"/>
              <a:t>Mutations in trans elements </a:t>
            </a:r>
            <a:r>
              <a:rPr lang="en-US" altLang="en-US" b="1" i="1" u="sng"/>
              <a:t>can</a:t>
            </a:r>
            <a:r>
              <a:rPr lang="en-US" altLang="en-US"/>
              <a:t> be fixed by addition of a wild type gene or by any means of getting that diffusible element into the system!</a:t>
            </a:r>
          </a:p>
          <a:p>
            <a:endParaRPr lang="en-US" altLang="en-US"/>
          </a:p>
          <a:p>
            <a:endParaRPr lang="en-US" altLang="en-US"/>
          </a:p>
        </p:txBody>
      </p:sp>
    </p:spTree>
    <p:extLst>
      <p:ext uri="{BB962C8B-B14F-4D97-AF65-F5344CB8AC3E}">
        <p14:creationId xmlns:p14="http://schemas.microsoft.com/office/powerpoint/2010/main" val="507123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1885202F-911A-2B4A-860A-65A516B3E8AF}"/>
              </a:ext>
            </a:extLst>
          </p:cNvPr>
          <p:cNvSpPr>
            <a:spLocks noGrp="1"/>
          </p:cNvSpPr>
          <p:nvPr>
            <p:ph type="title"/>
          </p:nvPr>
        </p:nvSpPr>
        <p:spPr/>
        <p:txBody>
          <a:bodyPr/>
          <a:lstStyle/>
          <a:p>
            <a:r>
              <a:rPr lang="en-US" altLang="en-US"/>
              <a:t>Summarize</a:t>
            </a:r>
          </a:p>
        </p:txBody>
      </p:sp>
      <p:sp>
        <p:nvSpPr>
          <p:cNvPr id="47106" name="Content Placeholder 2">
            <a:extLst>
              <a:ext uri="{FF2B5EF4-FFF2-40B4-BE49-F238E27FC236}">
                <a16:creationId xmlns:a16="http://schemas.microsoft.com/office/drawing/2014/main" id="{F6B80487-304C-BB4B-8EE7-D1F145113691}"/>
              </a:ext>
            </a:extLst>
          </p:cNvPr>
          <p:cNvSpPr>
            <a:spLocks noGrp="1"/>
          </p:cNvSpPr>
          <p:nvPr>
            <p:ph idx="1"/>
          </p:nvPr>
        </p:nvSpPr>
        <p:spPr/>
        <p:txBody>
          <a:bodyPr/>
          <a:lstStyle/>
          <a:p>
            <a:r>
              <a:rPr lang="en-US" altLang="en-US"/>
              <a:t>Generally describe 2 types of constitutive mutants for the lac operon.</a:t>
            </a:r>
          </a:p>
          <a:p>
            <a:endParaRPr lang="en-US" altLang="en-US"/>
          </a:p>
          <a:p>
            <a:r>
              <a:rPr lang="en-US" altLang="en-US"/>
              <a:t>Design experiments to distinguish the type of problem that makes each mutant constitutive.</a:t>
            </a:r>
          </a:p>
          <a:p>
            <a:endParaRPr lang="en-US" altLang="en-US"/>
          </a:p>
          <a:p>
            <a:r>
              <a:rPr lang="en-US" altLang="en-US"/>
              <a:t>Explain the outcome of your experiements.</a:t>
            </a:r>
          </a:p>
          <a:p>
            <a:endParaRPr lang="en-US" altLang="en-US"/>
          </a:p>
          <a:p>
            <a:endParaRPr lang="en-US" altLang="en-US"/>
          </a:p>
        </p:txBody>
      </p:sp>
    </p:spTree>
    <p:extLst>
      <p:ext uri="{BB962C8B-B14F-4D97-AF65-F5344CB8AC3E}">
        <p14:creationId xmlns:p14="http://schemas.microsoft.com/office/powerpoint/2010/main" val="3568941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953C9DCB-50D4-B848-94D4-45124E6799A0}"/>
              </a:ext>
            </a:extLst>
          </p:cNvPr>
          <p:cNvSpPr>
            <a:spLocks noGrp="1"/>
          </p:cNvSpPr>
          <p:nvPr>
            <p:ph type="title"/>
          </p:nvPr>
        </p:nvSpPr>
        <p:spPr/>
        <p:txBody>
          <a:bodyPr>
            <a:normAutofit/>
          </a:bodyPr>
          <a:lstStyle/>
          <a:p>
            <a:r>
              <a:rPr lang="en-US" altLang="en-US"/>
              <a:t>Read more!</a:t>
            </a:r>
            <a:br>
              <a:rPr lang="en-US" altLang="en-US"/>
            </a:br>
            <a:r>
              <a:rPr lang="en-US" altLang="en-US"/>
              <a:t>Dissect table 16.1</a:t>
            </a:r>
          </a:p>
        </p:txBody>
      </p:sp>
      <p:sp>
        <p:nvSpPr>
          <p:cNvPr id="48130" name="Content Placeholder 2">
            <a:extLst>
              <a:ext uri="{FF2B5EF4-FFF2-40B4-BE49-F238E27FC236}">
                <a16:creationId xmlns:a16="http://schemas.microsoft.com/office/drawing/2014/main" id="{8FD14E01-2F54-E149-8B07-8CAFDC87EEE9}"/>
              </a:ext>
            </a:extLst>
          </p:cNvPr>
          <p:cNvSpPr>
            <a:spLocks noGrp="1"/>
          </p:cNvSpPr>
          <p:nvPr>
            <p:ph idx="1"/>
          </p:nvPr>
        </p:nvSpPr>
        <p:spPr/>
        <p:txBody>
          <a:bodyPr/>
          <a:lstStyle/>
          <a:p>
            <a:endParaRPr lang="en-US" altLang="en-US" dirty="0"/>
          </a:p>
        </p:txBody>
      </p:sp>
      <p:pic>
        <p:nvPicPr>
          <p:cNvPr id="48131" name="Picture 8" descr="17_01Table-L.jpg                                               000B3C79ServDisk_03                    BC176368:">
            <a:extLst>
              <a:ext uri="{FF2B5EF4-FFF2-40B4-BE49-F238E27FC236}">
                <a16:creationId xmlns:a16="http://schemas.microsoft.com/office/drawing/2014/main" id="{03CC9220-AB04-FF4D-9C42-ED9EA7648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492"/>
          <a:stretch>
            <a:fillRect/>
          </a:stretch>
        </p:blipFill>
        <p:spPr bwMode="auto">
          <a:xfrm>
            <a:off x="3227388" y="1460501"/>
            <a:ext cx="72009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36F546E2-01CB-7047-9F6A-E4A5A0AA054A}"/>
              </a:ext>
            </a:extLst>
          </p:cNvPr>
          <p:cNvCxnSpPr/>
          <p:nvPr/>
        </p:nvCxnSpPr>
        <p:spPr>
          <a:xfrm>
            <a:off x="2603500" y="3810000"/>
            <a:ext cx="623888" cy="68580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5726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A7024-0D70-3C4E-81E7-B132C2B6C2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1A7E431-A2EC-1947-AAF9-AFE61EBC5F06}"/>
              </a:ext>
            </a:extLst>
          </p:cNvPr>
          <p:cNvSpPr>
            <a:spLocks noGrp="1"/>
          </p:cNvSpPr>
          <p:nvPr>
            <p:ph idx="1"/>
          </p:nvPr>
        </p:nvSpPr>
        <p:spPr/>
        <p:txBody>
          <a:bodyPr/>
          <a:lstStyle/>
          <a:p>
            <a:r>
              <a:rPr lang="en-US" dirty="0"/>
              <a:t>Spend time on this.  Quiz yourself or class mates.  Practice.</a:t>
            </a:r>
          </a:p>
          <a:p>
            <a:endParaRPr lang="en-US" dirty="0"/>
          </a:p>
          <a:p>
            <a:pPr marL="0" indent="0">
              <a:buNone/>
            </a:pPr>
            <a:r>
              <a:rPr lang="en-US" dirty="0"/>
              <a:t>Explain the 2 experiments shown in part C—in detail.  What are they trying to do?  </a:t>
            </a:r>
          </a:p>
          <a:p>
            <a:pPr marL="0" indent="0">
              <a:buNone/>
            </a:pPr>
            <a:endParaRPr lang="en-US" dirty="0"/>
          </a:p>
          <a:p>
            <a:pPr marL="0" indent="0">
              <a:buNone/>
            </a:pPr>
            <a:r>
              <a:rPr lang="en-US" dirty="0"/>
              <a:t>Why does neither experiment create a constitutive mutant?</a:t>
            </a:r>
          </a:p>
          <a:p>
            <a:endParaRPr lang="en-US" dirty="0"/>
          </a:p>
          <a:p>
            <a:endParaRPr lang="en-US" dirty="0"/>
          </a:p>
        </p:txBody>
      </p:sp>
    </p:spTree>
    <p:extLst>
      <p:ext uri="{BB962C8B-B14F-4D97-AF65-F5344CB8AC3E}">
        <p14:creationId xmlns:p14="http://schemas.microsoft.com/office/powerpoint/2010/main" val="3147718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AC4FDBAE-E2E1-0C44-8006-C25E8E4C4717}"/>
              </a:ext>
            </a:extLst>
          </p:cNvPr>
          <p:cNvSpPr>
            <a:spLocks noGrp="1"/>
          </p:cNvSpPr>
          <p:nvPr>
            <p:ph type="title"/>
          </p:nvPr>
        </p:nvSpPr>
        <p:spPr/>
        <p:txBody>
          <a:bodyPr/>
          <a:lstStyle/>
          <a:p>
            <a:endParaRPr lang="en-US" altLang="en-US"/>
          </a:p>
        </p:txBody>
      </p:sp>
      <p:sp>
        <p:nvSpPr>
          <p:cNvPr id="49154" name="Content Placeholder 2">
            <a:extLst>
              <a:ext uri="{FF2B5EF4-FFF2-40B4-BE49-F238E27FC236}">
                <a16:creationId xmlns:a16="http://schemas.microsoft.com/office/drawing/2014/main" id="{A80F2234-ABAE-A34A-AF59-142B22817AD1}"/>
              </a:ext>
            </a:extLst>
          </p:cNvPr>
          <p:cNvSpPr>
            <a:spLocks noGrp="1"/>
          </p:cNvSpPr>
          <p:nvPr>
            <p:ph idx="1"/>
          </p:nvPr>
        </p:nvSpPr>
        <p:spPr/>
        <p:txBody>
          <a:bodyPr>
            <a:normAutofit/>
          </a:bodyPr>
          <a:lstStyle/>
          <a:p>
            <a:r>
              <a:rPr lang="en-US" altLang="en-US" dirty="0"/>
              <a:t>Let’s examine another operon, but consider an operon needed in a biosynthetic pathway.</a:t>
            </a:r>
          </a:p>
          <a:p>
            <a:endParaRPr lang="en-US" altLang="en-US" dirty="0"/>
          </a:p>
          <a:p>
            <a:r>
              <a:rPr lang="en-US" altLang="en-US" b="1" i="1" dirty="0"/>
              <a:t>Anabolism</a:t>
            </a:r>
            <a:r>
              <a:rPr lang="en-US" altLang="en-US" dirty="0"/>
              <a:t>…the process of making something. In this case, we would think of an operon encoding </a:t>
            </a:r>
            <a:r>
              <a:rPr lang="en-US" altLang="en-US" i="1" dirty="0"/>
              <a:t>biosynthetic enzymes</a:t>
            </a:r>
            <a:r>
              <a:rPr lang="en-US" altLang="en-US" dirty="0"/>
              <a:t>.  For example, synthesis of the amino acid tryptophan requires a set of enzymes encoded in an operon---the </a:t>
            </a:r>
            <a:r>
              <a:rPr lang="en-US" altLang="en-US" b="1" i="1" dirty="0" err="1"/>
              <a:t>trp</a:t>
            </a:r>
            <a:r>
              <a:rPr lang="en-US" altLang="en-US" dirty="0"/>
              <a:t> operon.</a:t>
            </a:r>
          </a:p>
        </p:txBody>
      </p:sp>
    </p:spTree>
    <p:extLst>
      <p:ext uri="{BB962C8B-B14F-4D97-AF65-F5344CB8AC3E}">
        <p14:creationId xmlns:p14="http://schemas.microsoft.com/office/powerpoint/2010/main" val="168144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56EFE164-722C-8342-BD7A-C521871ED0B3}"/>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75DCC9C2-419B-024C-804B-A8978DDAD353}"/>
              </a:ext>
            </a:extLst>
          </p:cNvPr>
          <p:cNvSpPr>
            <a:spLocks noGrp="1"/>
          </p:cNvSpPr>
          <p:nvPr>
            <p:ph idx="1"/>
          </p:nvPr>
        </p:nvSpPr>
        <p:spPr/>
        <p:txBody>
          <a:bodyPr/>
          <a:lstStyle/>
          <a:p>
            <a:r>
              <a:rPr lang="en-US" altLang="en-US"/>
              <a:t>Let’s approach this logically.</a:t>
            </a:r>
          </a:p>
          <a:p>
            <a:pPr lvl="1"/>
            <a:r>
              <a:rPr lang="en-US" altLang="en-US"/>
              <a:t>Would you guess that this operon is generally repressed and is inducible….OR….that it is generally transcribed and is repressible?</a:t>
            </a:r>
          </a:p>
          <a:p>
            <a:pPr lvl="1"/>
            <a:endParaRPr lang="en-US" altLang="en-US"/>
          </a:p>
          <a:p>
            <a:pPr lvl="1">
              <a:buFont typeface="Arial" panose="020B0604020202020204" pitchFamily="34" charset="0"/>
              <a:buNone/>
            </a:pPr>
            <a:r>
              <a:rPr lang="en-US" altLang="en-US"/>
              <a:t>(How generally needed is trp (or any of the amino acids?)</a:t>
            </a:r>
          </a:p>
          <a:p>
            <a:pPr lvl="1">
              <a:buFont typeface="Arial" panose="020B0604020202020204" pitchFamily="34" charset="0"/>
              <a:buNone/>
            </a:pPr>
            <a:r>
              <a:rPr lang="en-US" altLang="en-US"/>
              <a:t>(In comparison…how generally needed are the lactose catabolizing enzymes?) </a:t>
            </a:r>
          </a:p>
        </p:txBody>
      </p:sp>
    </p:spTree>
    <p:extLst>
      <p:ext uri="{BB962C8B-B14F-4D97-AF65-F5344CB8AC3E}">
        <p14:creationId xmlns:p14="http://schemas.microsoft.com/office/powerpoint/2010/main" val="1887116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9AC34B61-175B-2043-9B74-8D42815097D1}"/>
              </a:ext>
            </a:extLst>
          </p:cNvPr>
          <p:cNvSpPr>
            <a:spLocks noGrp="1"/>
          </p:cNvSpPr>
          <p:nvPr>
            <p:ph type="title"/>
          </p:nvPr>
        </p:nvSpPr>
        <p:spPr/>
        <p:txBody>
          <a:bodyPr/>
          <a:lstStyle/>
          <a:p>
            <a:r>
              <a:rPr lang="en-US" altLang="en-US"/>
              <a:t>Trp Operon</a:t>
            </a:r>
          </a:p>
        </p:txBody>
      </p:sp>
      <p:sp>
        <p:nvSpPr>
          <p:cNvPr id="51202" name="Content Placeholder 2">
            <a:extLst>
              <a:ext uri="{FF2B5EF4-FFF2-40B4-BE49-F238E27FC236}">
                <a16:creationId xmlns:a16="http://schemas.microsoft.com/office/drawing/2014/main" id="{B826E0E5-0D41-B647-BA7F-E2EBD3FDD597}"/>
              </a:ext>
            </a:extLst>
          </p:cNvPr>
          <p:cNvSpPr>
            <a:spLocks noGrp="1"/>
          </p:cNvSpPr>
          <p:nvPr>
            <p:ph idx="1"/>
          </p:nvPr>
        </p:nvSpPr>
        <p:spPr/>
        <p:txBody>
          <a:bodyPr/>
          <a:lstStyle/>
          <a:p>
            <a:r>
              <a:rPr lang="en-US" altLang="en-US"/>
              <a:t>The general system…It looks similar to the lac operon.</a:t>
            </a:r>
          </a:p>
          <a:p>
            <a:endParaRPr lang="en-US" altLang="en-US"/>
          </a:p>
          <a:p>
            <a:r>
              <a:rPr lang="en-US" altLang="en-US"/>
              <a:t>Find the structural genes</a:t>
            </a:r>
          </a:p>
          <a:p>
            <a:r>
              <a:rPr lang="en-US" altLang="en-US"/>
              <a:t>Find the regulatory (cis) elements</a:t>
            </a:r>
          </a:p>
          <a:p>
            <a:r>
              <a:rPr lang="en-US" altLang="en-US"/>
              <a:t>Find the repressor gene</a:t>
            </a:r>
          </a:p>
          <a:p>
            <a:pPr lvl="1"/>
            <a:endParaRPr lang="en-US" altLang="en-US"/>
          </a:p>
        </p:txBody>
      </p:sp>
    </p:spTree>
    <p:extLst>
      <p:ext uri="{BB962C8B-B14F-4D97-AF65-F5344CB8AC3E}">
        <p14:creationId xmlns:p14="http://schemas.microsoft.com/office/powerpoint/2010/main" val="3310008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Molecular Biology</a:t>
            </a:r>
            <a:br>
              <a:rPr lang="en-US" dirty="0"/>
            </a:br>
            <a:r>
              <a:rPr lang="en-US" dirty="0" err="1"/>
              <a:t>Biol</a:t>
            </a:r>
            <a:r>
              <a:rPr lang="en-US" dirty="0"/>
              <a:t> 480</a:t>
            </a:r>
          </a:p>
        </p:txBody>
      </p:sp>
      <p:sp>
        <p:nvSpPr>
          <p:cNvPr id="3" name="Subtitle 2"/>
          <p:cNvSpPr>
            <a:spLocks noGrp="1"/>
          </p:cNvSpPr>
          <p:nvPr>
            <p:ph type="subTitle" idx="1"/>
          </p:nvPr>
        </p:nvSpPr>
        <p:spPr/>
        <p:txBody>
          <a:bodyPr/>
          <a:lstStyle/>
          <a:p>
            <a:r>
              <a:rPr lang="en-US" dirty="0"/>
              <a:t>Lecture 29</a:t>
            </a:r>
            <a:br>
              <a:rPr lang="en-US" dirty="0"/>
            </a:br>
            <a:r>
              <a:rPr lang="en-US" dirty="0"/>
              <a:t>April 10</a:t>
            </a:r>
            <a:r>
              <a:rPr lang="en-US" baseline="30000" dirty="0"/>
              <a:t>th</a:t>
            </a:r>
            <a:r>
              <a:rPr lang="en-US" dirty="0"/>
              <a:t> , 2019</a:t>
            </a:r>
          </a:p>
        </p:txBody>
      </p:sp>
      <p:pic>
        <p:nvPicPr>
          <p:cNvPr id="4" name="Picture 3"/>
          <p:cNvPicPr>
            <a:picLocks noChangeAspect="1"/>
          </p:cNvPicPr>
          <p:nvPr/>
        </p:nvPicPr>
        <p:blipFill>
          <a:blip r:embed="rId2"/>
          <a:stretch>
            <a:fillRect/>
          </a:stretch>
        </p:blipFill>
        <p:spPr>
          <a:xfrm>
            <a:off x="4439498" y="940255"/>
            <a:ext cx="3439205" cy="919098"/>
          </a:xfrm>
          <a:prstGeom prst="rect">
            <a:avLst/>
          </a:prstGeom>
        </p:spPr>
      </p:pic>
    </p:spTree>
    <p:extLst>
      <p:ext uri="{BB962C8B-B14F-4D97-AF65-F5344CB8AC3E}">
        <p14:creationId xmlns:p14="http://schemas.microsoft.com/office/powerpoint/2010/main" val="1628425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1238" name="Text Box 6">
            <a:extLst>
              <a:ext uri="{FF2B5EF4-FFF2-40B4-BE49-F238E27FC236}">
                <a16:creationId xmlns:a16="http://schemas.microsoft.com/office/drawing/2014/main" id="{43537F95-A0B5-504B-81F8-228308550C40}"/>
              </a:ext>
            </a:extLst>
          </p:cNvPr>
          <p:cNvSpPr txBox="1">
            <a:spLocks noChangeArrowheads="1"/>
          </p:cNvSpPr>
          <p:nvPr/>
        </p:nvSpPr>
        <p:spPr bwMode="auto">
          <a:xfrm>
            <a:off x="7691438" y="6488114"/>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17.12</a:t>
            </a:r>
          </a:p>
        </p:txBody>
      </p:sp>
      <p:pic>
        <p:nvPicPr>
          <p:cNvPr id="52226" name="Picture 7" descr="17_12Figure0-L.jpg                                             000B3C79ServDisk_03                    BC176368:">
            <a:extLst>
              <a:ext uri="{FF2B5EF4-FFF2-40B4-BE49-F238E27FC236}">
                <a16:creationId xmlns:a16="http://schemas.microsoft.com/office/drawing/2014/main" id="{B661B3EA-561D-2245-A19C-1201A8A610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3444876" y="230188"/>
            <a:ext cx="5300663"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7807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1238" name="Text Box 6">
            <a:extLst>
              <a:ext uri="{FF2B5EF4-FFF2-40B4-BE49-F238E27FC236}">
                <a16:creationId xmlns:a16="http://schemas.microsoft.com/office/drawing/2014/main" id="{7D53C8FD-B2C2-8840-8CC9-629929BA85F2}"/>
              </a:ext>
            </a:extLst>
          </p:cNvPr>
          <p:cNvSpPr txBox="1">
            <a:spLocks noChangeArrowheads="1"/>
          </p:cNvSpPr>
          <p:nvPr/>
        </p:nvSpPr>
        <p:spPr bwMode="auto">
          <a:xfrm>
            <a:off x="7691438" y="6488114"/>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17.12</a:t>
            </a:r>
          </a:p>
        </p:txBody>
      </p:sp>
      <p:pic>
        <p:nvPicPr>
          <p:cNvPr id="54274" name="Picture 7" descr="17_12Figure0-L.jpg                                             000B3C79ServDisk_03                    BC176368:">
            <a:extLst>
              <a:ext uri="{FF2B5EF4-FFF2-40B4-BE49-F238E27FC236}">
                <a16:creationId xmlns:a16="http://schemas.microsoft.com/office/drawing/2014/main" id="{1AE649FD-5C7F-A44A-804B-D06BA1E94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5148263" y="230188"/>
            <a:ext cx="5300662"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Box 1">
            <a:extLst>
              <a:ext uri="{FF2B5EF4-FFF2-40B4-BE49-F238E27FC236}">
                <a16:creationId xmlns:a16="http://schemas.microsoft.com/office/drawing/2014/main" id="{5CA56E3B-68FB-494D-B9C5-925358C204AB}"/>
              </a:ext>
            </a:extLst>
          </p:cNvPr>
          <p:cNvSpPr txBox="1">
            <a:spLocks noChangeArrowheads="1"/>
          </p:cNvSpPr>
          <p:nvPr/>
        </p:nvSpPr>
        <p:spPr bwMode="auto">
          <a:xfrm>
            <a:off x="1524000" y="882651"/>
            <a:ext cx="334645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2800"/>
              <a:t>The trp synthesizing enzymes are generally transcribed in bacteria…UNLESS there is lots of trp already available.  In this case, Trp acts as a co-repressor, combining with the trp protein repressor to block transcription.</a:t>
            </a:r>
          </a:p>
        </p:txBody>
      </p:sp>
    </p:spTree>
    <p:extLst>
      <p:ext uri="{BB962C8B-B14F-4D97-AF65-F5344CB8AC3E}">
        <p14:creationId xmlns:p14="http://schemas.microsoft.com/office/powerpoint/2010/main" val="1236724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50213180-E75F-D846-9D29-FDE9B0DE4BAA}"/>
              </a:ext>
            </a:extLst>
          </p:cNvPr>
          <p:cNvSpPr>
            <a:spLocks noGrp="1"/>
          </p:cNvSpPr>
          <p:nvPr>
            <p:ph type="title"/>
          </p:nvPr>
        </p:nvSpPr>
        <p:spPr/>
        <p:txBody>
          <a:bodyPr/>
          <a:lstStyle/>
          <a:p>
            <a:endParaRPr lang="en-US" altLang="en-US"/>
          </a:p>
        </p:txBody>
      </p:sp>
      <p:sp>
        <p:nvSpPr>
          <p:cNvPr id="56322" name="Content Placeholder 2">
            <a:extLst>
              <a:ext uri="{FF2B5EF4-FFF2-40B4-BE49-F238E27FC236}">
                <a16:creationId xmlns:a16="http://schemas.microsoft.com/office/drawing/2014/main" id="{C0263B28-F2C5-F74A-8771-E35B9A39D632}"/>
              </a:ext>
            </a:extLst>
          </p:cNvPr>
          <p:cNvSpPr>
            <a:spLocks noGrp="1"/>
          </p:cNvSpPr>
          <p:nvPr>
            <p:ph idx="1"/>
          </p:nvPr>
        </p:nvSpPr>
        <p:spPr/>
        <p:txBody>
          <a:bodyPr/>
          <a:lstStyle/>
          <a:p>
            <a:r>
              <a:rPr lang="en-US" altLang="en-US" dirty="0"/>
              <a:t>This repression is really just like lac repression, except that the repressor needs the co-repressor (</a:t>
            </a:r>
            <a:r>
              <a:rPr lang="en-US" altLang="en-US" dirty="0" err="1"/>
              <a:t>Trp</a:t>
            </a:r>
            <a:r>
              <a:rPr lang="en-US" altLang="en-US" dirty="0"/>
              <a:t> amino acid) to bind the operator.</a:t>
            </a:r>
          </a:p>
          <a:p>
            <a:endParaRPr lang="en-US" altLang="en-US" dirty="0"/>
          </a:p>
          <a:p>
            <a:r>
              <a:rPr lang="en-US" altLang="en-US" dirty="0"/>
              <a:t>Be sure to study this system –compare and  contrast with the lac operon.</a:t>
            </a:r>
          </a:p>
        </p:txBody>
      </p:sp>
    </p:spTree>
    <p:extLst>
      <p:ext uri="{BB962C8B-B14F-4D97-AF65-F5344CB8AC3E}">
        <p14:creationId xmlns:p14="http://schemas.microsoft.com/office/powerpoint/2010/main" val="3711826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4A600F0C-A1AA-8541-85D8-E78617C2C11D}"/>
              </a:ext>
            </a:extLst>
          </p:cNvPr>
          <p:cNvSpPr>
            <a:spLocks noGrp="1"/>
          </p:cNvSpPr>
          <p:nvPr>
            <p:ph type="title"/>
          </p:nvPr>
        </p:nvSpPr>
        <p:spPr/>
        <p:txBody>
          <a:bodyPr/>
          <a:lstStyle/>
          <a:p>
            <a:endParaRPr lang="en-US" altLang="en-US"/>
          </a:p>
        </p:txBody>
      </p:sp>
      <p:sp>
        <p:nvSpPr>
          <p:cNvPr id="57346" name="Content Placeholder 2">
            <a:extLst>
              <a:ext uri="{FF2B5EF4-FFF2-40B4-BE49-F238E27FC236}">
                <a16:creationId xmlns:a16="http://schemas.microsoft.com/office/drawing/2014/main" id="{49A4EE18-8A2B-1446-9284-77780C770B6B}"/>
              </a:ext>
            </a:extLst>
          </p:cNvPr>
          <p:cNvSpPr>
            <a:spLocks noGrp="1"/>
          </p:cNvSpPr>
          <p:nvPr>
            <p:ph idx="1"/>
          </p:nvPr>
        </p:nvSpPr>
        <p:spPr/>
        <p:txBody>
          <a:bodyPr>
            <a:normAutofit/>
          </a:bodyPr>
          <a:lstStyle/>
          <a:p>
            <a:r>
              <a:rPr lang="en-US" altLang="en-US" dirty="0"/>
              <a:t>This operon  also has an </a:t>
            </a:r>
            <a:r>
              <a:rPr lang="en-US" altLang="en-US" u="sng" dirty="0"/>
              <a:t>amazing</a:t>
            </a:r>
            <a:r>
              <a:rPr lang="en-US" altLang="en-US" dirty="0"/>
              <a:t>, regulation system, called </a:t>
            </a:r>
            <a:r>
              <a:rPr lang="en-US" altLang="en-US" b="1" i="1" dirty="0"/>
              <a:t>attenuation</a:t>
            </a:r>
            <a:r>
              <a:rPr lang="en-US" altLang="en-US" dirty="0"/>
              <a:t>.  Attenuation is a way of responding to changing levels of </a:t>
            </a:r>
            <a:r>
              <a:rPr lang="en-US" altLang="en-US" dirty="0" err="1"/>
              <a:t>trp</a:t>
            </a:r>
            <a:r>
              <a:rPr lang="en-US" altLang="en-US" dirty="0"/>
              <a:t> in the bacterium.  When </a:t>
            </a:r>
            <a:r>
              <a:rPr lang="en-US" altLang="en-US" dirty="0" err="1"/>
              <a:t>trp</a:t>
            </a:r>
            <a:r>
              <a:rPr lang="en-US" altLang="en-US" dirty="0"/>
              <a:t> is not really abundant </a:t>
            </a:r>
            <a:r>
              <a:rPr lang="en-US" altLang="en-US" dirty="0" err="1"/>
              <a:t>trp</a:t>
            </a:r>
            <a:r>
              <a:rPr lang="en-US" altLang="en-US" dirty="0"/>
              <a:t> attenuation allows  the </a:t>
            </a:r>
            <a:r>
              <a:rPr lang="en-US" altLang="en-US" dirty="0" err="1"/>
              <a:t>trp</a:t>
            </a:r>
            <a:r>
              <a:rPr lang="en-US" altLang="en-US" dirty="0"/>
              <a:t> biosynthetic enzymes to be made a some level. </a:t>
            </a:r>
          </a:p>
          <a:p>
            <a:endParaRPr lang="en-US" altLang="en-US" dirty="0"/>
          </a:p>
          <a:p>
            <a:r>
              <a:rPr lang="en-US" altLang="en-US" dirty="0"/>
              <a:t> It’s complex and relies on co-translational transcription.</a:t>
            </a:r>
          </a:p>
          <a:p>
            <a:endParaRPr lang="en-US" altLang="en-US" dirty="0"/>
          </a:p>
        </p:txBody>
      </p:sp>
    </p:spTree>
    <p:extLst>
      <p:ext uri="{BB962C8B-B14F-4D97-AF65-F5344CB8AC3E}">
        <p14:creationId xmlns:p14="http://schemas.microsoft.com/office/powerpoint/2010/main" val="843723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BCA7E-33A5-834B-AD04-742FB6255A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02B0F9-9914-6A40-A24E-B0C50FAC86E9}"/>
              </a:ext>
            </a:extLst>
          </p:cNvPr>
          <p:cNvSpPr>
            <a:spLocks noGrp="1"/>
          </p:cNvSpPr>
          <p:nvPr>
            <p:ph idx="1"/>
          </p:nvPr>
        </p:nvSpPr>
        <p:spPr/>
        <p:txBody>
          <a:bodyPr/>
          <a:lstStyle/>
          <a:p>
            <a:r>
              <a:rPr lang="en-US" dirty="0"/>
              <a:t>Recall….bacteria begin translation before transcription of the mRNA transcript is complete.</a:t>
            </a:r>
          </a:p>
          <a:p>
            <a:r>
              <a:rPr lang="en-US" dirty="0"/>
              <a:t>Ribosomes can jump on and begin decoding the mRNA codons and building the protein.</a:t>
            </a:r>
          </a:p>
          <a:p>
            <a:endParaRPr lang="en-US" dirty="0"/>
          </a:p>
          <a:p>
            <a:r>
              <a:rPr lang="en-US" dirty="0"/>
              <a:t>RNA polymerase continues to transcribe the gene.</a:t>
            </a:r>
          </a:p>
        </p:txBody>
      </p:sp>
    </p:spTree>
    <p:extLst>
      <p:ext uri="{BB962C8B-B14F-4D97-AF65-F5344CB8AC3E}">
        <p14:creationId xmlns:p14="http://schemas.microsoft.com/office/powerpoint/2010/main" val="3900194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81BD0-F3F2-4A49-A9B7-5260E58A028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C8FA50E-D4BC-3547-8A36-20A5B9C66221}"/>
              </a:ext>
            </a:extLst>
          </p:cNvPr>
          <p:cNvPicPr>
            <a:picLocks noGrp="1" noChangeAspect="1"/>
          </p:cNvPicPr>
          <p:nvPr>
            <p:ph idx="1"/>
          </p:nvPr>
        </p:nvPicPr>
        <p:blipFill>
          <a:blip r:embed="rId2"/>
          <a:stretch>
            <a:fillRect/>
          </a:stretch>
        </p:blipFill>
        <p:spPr>
          <a:xfrm>
            <a:off x="1963631" y="2057400"/>
            <a:ext cx="8589996" cy="3479800"/>
          </a:xfrm>
          <a:prstGeom prst="rect">
            <a:avLst/>
          </a:prstGeom>
        </p:spPr>
      </p:pic>
    </p:spTree>
    <p:extLst>
      <p:ext uri="{BB962C8B-B14F-4D97-AF65-F5344CB8AC3E}">
        <p14:creationId xmlns:p14="http://schemas.microsoft.com/office/powerpoint/2010/main" val="678257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6E34E-9D78-204E-B16F-BD3C7E5938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DBD114-9D9F-C547-B20B-1BE36D662FD2}"/>
              </a:ext>
            </a:extLst>
          </p:cNvPr>
          <p:cNvSpPr>
            <a:spLocks noGrp="1"/>
          </p:cNvSpPr>
          <p:nvPr>
            <p:ph idx="1"/>
          </p:nvPr>
        </p:nvSpPr>
        <p:spPr/>
        <p:txBody>
          <a:bodyPr/>
          <a:lstStyle/>
          <a:p>
            <a:r>
              <a:rPr lang="en-US" dirty="0"/>
              <a:t>Translation speed/progression is affected by the availability of each amino acid encoded by the mRNA.  </a:t>
            </a:r>
          </a:p>
          <a:p>
            <a:endParaRPr lang="en-US" dirty="0"/>
          </a:p>
          <a:p>
            <a:pPr lvl="1"/>
            <a:r>
              <a:rPr lang="en-US" dirty="0"/>
              <a:t>The </a:t>
            </a:r>
            <a:r>
              <a:rPr lang="en-US" dirty="0" err="1"/>
              <a:t>Trp</a:t>
            </a:r>
            <a:r>
              <a:rPr lang="en-US" dirty="0"/>
              <a:t> operon has a leader sequence, that gets transcribed and is the first to get translated.  </a:t>
            </a:r>
          </a:p>
          <a:p>
            <a:pPr lvl="1"/>
            <a:r>
              <a:rPr lang="en-US" dirty="0"/>
              <a:t>The mRNA of the leader has 2 consecutive </a:t>
            </a:r>
            <a:r>
              <a:rPr lang="en-US" dirty="0" err="1"/>
              <a:t>Trp</a:t>
            </a:r>
            <a:r>
              <a:rPr lang="en-US" dirty="0"/>
              <a:t> codons!  </a:t>
            </a:r>
          </a:p>
        </p:txBody>
      </p:sp>
    </p:spTree>
    <p:extLst>
      <p:ext uri="{BB962C8B-B14F-4D97-AF65-F5344CB8AC3E}">
        <p14:creationId xmlns:p14="http://schemas.microsoft.com/office/powerpoint/2010/main" val="3182436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C072E-F75A-854B-BD0B-BC98F34A8B6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C6CF70C-AE90-D34D-A37C-3ECCAC13D5B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9737ADE-3D1E-554E-B57F-69BD4E3F9758}"/>
              </a:ext>
            </a:extLst>
          </p:cNvPr>
          <p:cNvPicPr>
            <a:picLocks noChangeAspect="1"/>
          </p:cNvPicPr>
          <p:nvPr/>
        </p:nvPicPr>
        <p:blipFill>
          <a:blip r:embed="rId2"/>
          <a:stretch>
            <a:fillRect/>
          </a:stretch>
        </p:blipFill>
        <p:spPr>
          <a:xfrm>
            <a:off x="1524000" y="1050073"/>
            <a:ext cx="9144000" cy="4757854"/>
          </a:xfrm>
          <a:prstGeom prst="rect">
            <a:avLst/>
          </a:prstGeom>
        </p:spPr>
      </p:pic>
      <p:sp>
        <p:nvSpPr>
          <p:cNvPr id="5" name="Oval 4">
            <a:extLst>
              <a:ext uri="{FF2B5EF4-FFF2-40B4-BE49-F238E27FC236}">
                <a16:creationId xmlns:a16="http://schemas.microsoft.com/office/drawing/2014/main" id="{992F07A1-7E53-A84F-A84C-6E14B7A8F942}"/>
              </a:ext>
            </a:extLst>
          </p:cNvPr>
          <p:cNvSpPr/>
          <p:nvPr/>
        </p:nvSpPr>
        <p:spPr>
          <a:xfrm>
            <a:off x="6756400" y="2146300"/>
            <a:ext cx="660400" cy="965200"/>
          </a:xfrm>
          <a:prstGeom prst="ellipse">
            <a:avLst/>
          </a:prstGeom>
          <a:no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Box 5">
            <a:extLst>
              <a:ext uri="{FF2B5EF4-FFF2-40B4-BE49-F238E27FC236}">
                <a16:creationId xmlns:a16="http://schemas.microsoft.com/office/drawing/2014/main" id="{FA9738CD-11F5-6E48-A1BA-18595924B996}"/>
              </a:ext>
            </a:extLst>
          </p:cNvPr>
          <p:cNvSpPr txBox="1"/>
          <p:nvPr/>
        </p:nvSpPr>
        <p:spPr>
          <a:xfrm>
            <a:off x="6921500" y="846139"/>
            <a:ext cx="2882900" cy="1323439"/>
          </a:xfrm>
          <a:prstGeom prst="rect">
            <a:avLst/>
          </a:prstGeom>
          <a:noFill/>
        </p:spPr>
        <p:txBody>
          <a:bodyPr wrap="square" rtlCol="0">
            <a:spAutoFit/>
          </a:bodyPr>
          <a:lstStyle/>
          <a:p>
            <a:r>
              <a:rPr lang="en-US" sz="2000" dirty="0"/>
              <a:t>If sufficient </a:t>
            </a:r>
            <a:r>
              <a:rPr lang="en-US" sz="2000" dirty="0" err="1"/>
              <a:t>Trp</a:t>
            </a:r>
            <a:r>
              <a:rPr lang="en-US" sz="2000" dirty="0"/>
              <a:t> is present in the bacterium, the ribosomes zip through this region of the mRNA.</a:t>
            </a:r>
          </a:p>
        </p:txBody>
      </p:sp>
      <p:sp>
        <p:nvSpPr>
          <p:cNvPr id="7" name="TextBox 6">
            <a:extLst>
              <a:ext uri="{FF2B5EF4-FFF2-40B4-BE49-F238E27FC236}">
                <a16:creationId xmlns:a16="http://schemas.microsoft.com/office/drawing/2014/main" id="{2985DF86-893C-7D48-A5AA-B64AB4EF6933}"/>
              </a:ext>
            </a:extLst>
          </p:cNvPr>
          <p:cNvSpPr txBox="1"/>
          <p:nvPr/>
        </p:nvSpPr>
        <p:spPr>
          <a:xfrm>
            <a:off x="1987550" y="4484489"/>
            <a:ext cx="2882900" cy="1323439"/>
          </a:xfrm>
          <a:prstGeom prst="rect">
            <a:avLst/>
          </a:prstGeom>
          <a:noFill/>
        </p:spPr>
        <p:txBody>
          <a:bodyPr wrap="square" rtlCol="0">
            <a:spAutoFit/>
          </a:bodyPr>
          <a:lstStyle/>
          <a:p>
            <a:r>
              <a:rPr lang="en-US" sz="2000" dirty="0"/>
              <a:t>If </a:t>
            </a:r>
            <a:r>
              <a:rPr lang="en-US" sz="2000" dirty="0" err="1"/>
              <a:t>Trp</a:t>
            </a:r>
            <a:r>
              <a:rPr lang="en-US" sz="2000" dirty="0"/>
              <a:t> is at low levels in the bacterium, the ribosomes stall this region of the mRNA.</a:t>
            </a:r>
          </a:p>
        </p:txBody>
      </p:sp>
    </p:spTree>
    <p:extLst>
      <p:ext uri="{BB962C8B-B14F-4D97-AF65-F5344CB8AC3E}">
        <p14:creationId xmlns:p14="http://schemas.microsoft.com/office/powerpoint/2010/main" val="3935298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7050D-F92B-B944-A6F8-92E6FC6F605E}"/>
              </a:ext>
            </a:extLst>
          </p:cNvPr>
          <p:cNvSpPr>
            <a:spLocks noGrp="1"/>
          </p:cNvSpPr>
          <p:nvPr>
            <p:ph type="title"/>
          </p:nvPr>
        </p:nvSpPr>
        <p:spPr>
          <a:xfrm>
            <a:off x="1981200" y="122238"/>
            <a:ext cx="8229600" cy="1681162"/>
          </a:xfrm>
        </p:spPr>
        <p:txBody>
          <a:bodyPr>
            <a:normAutofit/>
          </a:bodyPr>
          <a:lstStyle/>
          <a:p>
            <a:r>
              <a:rPr lang="en-US" sz="2800" dirty="0"/>
              <a:t>Note the mRNA sequence labeled 1, 2,3, 4—If you look closely the regions show inverted/reverse complementarity. </a:t>
            </a:r>
          </a:p>
        </p:txBody>
      </p:sp>
      <p:sp>
        <p:nvSpPr>
          <p:cNvPr id="3" name="Content Placeholder 2">
            <a:extLst>
              <a:ext uri="{FF2B5EF4-FFF2-40B4-BE49-F238E27FC236}">
                <a16:creationId xmlns:a16="http://schemas.microsoft.com/office/drawing/2014/main" id="{5DE22336-6216-0649-AC78-8D90F4CDBE9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894546A-A77E-DB4F-8998-AC6E66415243}"/>
              </a:ext>
            </a:extLst>
          </p:cNvPr>
          <p:cNvPicPr>
            <a:picLocks noChangeAspect="1"/>
          </p:cNvPicPr>
          <p:nvPr/>
        </p:nvPicPr>
        <p:blipFill>
          <a:blip r:embed="rId2"/>
          <a:stretch>
            <a:fillRect/>
          </a:stretch>
        </p:blipFill>
        <p:spPr>
          <a:xfrm>
            <a:off x="1824633" y="1600200"/>
            <a:ext cx="8843367" cy="4601427"/>
          </a:xfrm>
          <a:prstGeom prst="rect">
            <a:avLst/>
          </a:prstGeom>
        </p:spPr>
      </p:pic>
      <p:sp>
        <p:nvSpPr>
          <p:cNvPr id="5" name="TextBox 4">
            <a:extLst>
              <a:ext uri="{FF2B5EF4-FFF2-40B4-BE49-F238E27FC236}">
                <a16:creationId xmlns:a16="http://schemas.microsoft.com/office/drawing/2014/main" id="{D14ACEA8-E254-6842-8A18-E3AFDCCBA863}"/>
              </a:ext>
            </a:extLst>
          </p:cNvPr>
          <p:cNvSpPr txBox="1"/>
          <p:nvPr/>
        </p:nvSpPr>
        <p:spPr>
          <a:xfrm>
            <a:off x="1981200" y="4318000"/>
            <a:ext cx="2222500" cy="1754326"/>
          </a:xfrm>
          <a:prstGeom prst="rect">
            <a:avLst/>
          </a:prstGeom>
          <a:noFill/>
        </p:spPr>
        <p:txBody>
          <a:bodyPr wrap="square" rtlCol="0">
            <a:spAutoFit/>
          </a:bodyPr>
          <a:lstStyle/>
          <a:p>
            <a:r>
              <a:rPr lang="en-US" dirty="0"/>
              <a:t>Given the chance 1 and 2, 2 and 3, and 3 and 4 could form double strands—RNA structure you’ve seen before—stem loops</a:t>
            </a:r>
          </a:p>
        </p:txBody>
      </p:sp>
    </p:spTree>
    <p:extLst>
      <p:ext uri="{BB962C8B-B14F-4D97-AF65-F5344CB8AC3E}">
        <p14:creationId xmlns:p14="http://schemas.microsoft.com/office/powerpoint/2010/main" val="48163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75330"/>
            <a:ext cx="8229600" cy="1143000"/>
          </a:xfrm>
        </p:spPr>
        <p:txBody>
          <a:bodyPr>
            <a:normAutofit fontScale="90000"/>
          </a:bodyPr>
          <a:lstStyle/>
          <a:p>
            <a:r>
              <a:rPr lang="en-US" dirty="0"/>
              <a:t>Announcements/Assignments</a:t>
            </a:r>
            <a:br>
              <a:rPr lang="en-US" dirty="0"/>
            </a:br>
            <a:endParaRPr lang="en-US" dirty="0"/>
          </a:p>
        </p:txBody>
      </p:sp>
      <p:sp>
        <p:nvSpPr>
          <p:cNvPr id="3" name="Content Placeholder 2"/>
          <p:cNvSpPr>
            <a:spLocks noGrp="1"/>
          </p:cNvSpPr>
          <p:nvPr>
            <p:ph idx="1"/>
          </p:nvPr>
        </p:nvSpPr>
        <p:spPr>
          <a:xfrm>
            <a:off x="1981200" y="1246830"/>
            <a:ext cx="8229600" cy="5371684"/>
          </a:xfrm>
        </p:spPr>
        <p:txBody>
          <a:bodyPr>
            <a:normAutofit/>
          </a:bodyPr>
          <a:lstStyle/>
          <a:p>
            <a:pPr marL="457200" lvl="1" indent="0">
              <a:buNone/>
            </a:pPr>
            <a:endParaRPr lang="en-US" dirty="0"/>
          </a:p>
          <a:p>
            <a:pPr lvl="1"/>
            <a:endParaRPr lang="en-US" dirty="0"/>
          </a:p>
          <a:p>
            <a:pPr lvl="1"/>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3252516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Where were we?...Gene expression regulation</a:t>
            </a:r>
          </a:p>
        </p:txBody>
      </p:sp>
      <p:sp>
        <p:nvSpPr>
          <p:cNvPr id="5" name="Content Placeholder 4">
            <a:extLst>
              <a:ext uri="{FF2B5EF4-FFF2-40B4-BE49-F238E27FC236}">
                <a16:creationId xmlns:a16="http://schemas.microsoft.com/office/drawing/2014/main" id="{7FEFD53F-3F3B-F84F-880E-22035EAE72DE}"/>
              </a:ext>
            </a:extLst>
          </p:cNvPr>
          <p:cNvSpPr>
            <a:spLocks noGrp="1"/>
          </p:cNvSpPr>
          <p:nvPr>
            <p:ph idx="1"/>
          </p:nvPr>
        </p:nvSpPr>
        <p:spPr>
          <a:xfrm>
            <a:off x="1981201" y="1600200"/>
            <a:ext cx="8120743" cy="5257800"/>
          </a:xfrm>
        </p:spPr>
        <p:txBody>
          <a:bodyPr>
            <a:normAutofit/>
          </a:bodyPr>
          <a:lstStyle/>
          <a:p>
            <a:r>
              <a:rPr lang="en-US" dirty="0"/>
              <a:t>LAC operon:</a:t>
            </a:r>
          </a:p>
          <a:p>
            <a:pPr lvl="1"/>
            <a:r>
              <a:rPr lang="en-US" dirty="0"/>
              <a:t>Describe its positive regulation</a:t>
            </a:r>
          </a:p>
          <a:p>
            <a:pPr lvl="1"/>
            <a:r>
              <a:rPr lang="en-US" dirty="0"/>
              <a:t>Describe its negative regulation.</a:t>
            </a:r>
          </a:p>
          <a:p>
            <a:pPr lvl="1"/>
            <a:r>
              <a:rPr lang="en-US" dirty="0"/>
              <a:t>How do glucose levels affect transcription of the lac structural genes? (Be specific)</a:t>
            </a:r>
          </a:p>
          <a:p>
            <a:pPr lvl="1"/>
            <a:r>
              <a:rPr lang="en-US" dirty="0"/>
              <a:t>How do lactose levels affect transcription of the lac structural genes?</a:t>
            </a:r>
          </a:p>
          <a:p>
            <a:pPr lvl="1"/>
            <a:r>
              <a:rPr lang="en-US" dirty="0"/>
              <a:t>What can cause constitutive expression of the lac structural genes?</a:t>
            </a:r>
          </a:p>
          <a:p>
            <a:pPr lvl="1"/>
            <a:r>
              <a:rPr lang="en-US" dirty="0"/>
              <a:t>Describe experiments that reveal the nature of constitutive mutants. </a:t>
            </a:r>
          </a:p>
        </p:txBody>
      </p:sp>
    </p:spTree>
    <p:extLst>
      <p:ext uri="{BB962C8B-B14F-4D97-AF65-F5344CB8AC3E}">
        <p14:creationId xmlns:p14="http://schemas.microsoft.com/office/powerpoint/2010/main" val="3804286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72E09052-F45F-084F-BBDC-540240121B49}"/>
              </a:ext>
            </a:extLst>
          </p:cNvPr>
          <p:cNvSpPr>
            <a:spLocks noGrp="1"/>
          </p:cNvSpPr>
          <p:nvPr>
            <p:ph type="title"/>
          </p:nvPr>
        </p:nvSpPr>
        <p:spPr/>
        <p:txBody>
          <a:bodyPr/>
          <a:lstStyle/>
          <a:p>
            <a:r>
              <a:rPr lang="en-US" altLang="en-US"/>
              <a:t>Learn the symbolic designations</a:t>
            </a:r>
          </a:p>
        </p:txBody>
      </p:sp>
      <p:sp>
        <p:nvSpPr>
          <p:cNvPr id="3" name="Content Placeholder 2">
            <a:extLst>
              <a:ext uri="{FF2B5EF4-FFF2-40B4-BE49-F238E27FC236}">
                <a16:creationId xmlns:a16="http://schemas.microsoft.com/office/drawing/2014/main" id="{110CCF1B-7404-2441-8326-45A3A4D3FBD0}"/>
              </a:ext>
            </a:extLst>
          </p:cNvPr>
          <p:cNvSpPr>
            <a:spLocks noGrp="1"/>
          </p:cNvSpPr>
          <p:nvPr>
            <p:ph idx="1"/>
          </p:nvPr>
        </p:nvSpPr>
        <p:spPr/>
        <p:txBody>
          <a:bodyPr/>
          <a:lstStyle/>
          <a:p>
            <a:pPr>
              <a:buFont typeface="Arial" charset="0"/>
              <a:buChar char="•"/>
              <a:defRPr/>
            </a:pPr>
            <a:r>
              <a:rPr lang="en-US" dirty="0"/>
              <a:t>I</a:t>
            </a:r>
            <a:r>
              <a:rPr lang="en-US" baseline="30000" dirty="0"/>
              <a:t>+</a:t>
            </a:r>
            <a:r>
              <a:rPr lang="en-US" dirty="0"/>
              <a:t>O</a:t>
            </a:r>
            <a:r>
              <a:rPr lang="en-US" baseline="30000" dirty="0"/>
              <a:t>+</a:t>
            </a:r>
            <a:r>
              <a:rPr lang="en-US" dirty="0"/>
              <a:t>Z</a:t>
            </a:r>
            <a:r>
              <a:rPr lang="en-US" baseline="30000" dirty="0"/>
              <a:t>+</a:t>
            </a:r>
            <a:r>
              <a:rPr lang="en-US" dirty="0"/>
              <a:t> (Y</a:t>
            </a:r>
            <a:r>
              <a:rPr lang="en-US" baseline="30000" dirty="0"/>
              <a:t>+</a:t>
            </a:r>
            <a:r>
              <a:rPr lang="en-US" dirty="0"/>
              <a:t> A</a:t>
            </a:r>
            <a:r>
              <a:rPr lang="en-US" baseline="30000" dirty="0"/>
              <a:t>+</a:t>
            </a:r>
            <a:r>
              <a:rPr lang="en-US" dirty="0"/>
              <a:t>)</a:t>
            </a:r>
            <a:r>
              <a:rPr lang="en-US" baseline="30000" dirty="0"/>
              <a:t>  </a:t>
            </a:r>
            <a:r>
              <a:rPr lang="en-US" dirty="0"/>
              <a:t>is fully wild type.</a:t>
            </a:r>
          </a:p>
          <a:p>
            <a:pPr>
              <a:buFont typeface="Arial" charset="0"/>
              <a:buChar char="•"/>
              <a:defRPr/>
            </a:pPr>
            <a:endParaRPr lang="en-US" baseline="30000" dirty="0"/>
          </a:p>
          <a:p>
            <a:pPr>
              <a:buFont typeface="Arial" charset="0"/>
              <a:buChar char="•"/>
              <a:defRPr/>
            </a:pPr>
            <a:r>
              <a:rPr lang="en-US" dirty="0"/>
              <a:t>If the mutant is predicted to have a constitutive mutation in the </a:t>
            </a:r>
            <a:r>
              <a:rPr lang="en-US" dirty="0" err="1"/>
              <a:t>cis</a:t>
            </a:r>
            <a:r>
              <a:rPr lang="en-US" dirty="0"/>
              <a:t> elements, it would likely be in the O region.</a:t>
            </a:r>
          </a:p>
          <a:p>
            <a:pPr marL="0" indent="0">
              <a:buNone/>
              <a:defRPr/>
            </a:pPr>
            <a:endParaRPr lang="en-US" dirty="0"/>
          </a:p>
          <a:p>
            <a:pPr marL="0" indent="0">
              <a:buNone/>
              <a:defRPr/>
            </a:pPr>
            <a:r>
              <a:rPr lang="en-US" sz="4000" dirty="0" err="1"/>
              <a:t>I</a:t>
            </a:r>
            <a:r>
              <a:rPr lang="en-US" sz="4000" baseline="30000" dirty="0" err="1"/>
              <a:t>+</a:t>
            </a:r>
            <a:r>
              <a:rPr lang="en-US" sz="4000" dirty="0" err="1"/>
              <a:t>O</a:t>
            </a:r>
            <a:r>
              <a:rPr lang="en-US" sz="4000" baseline="30000" dirty="0" err="1">
                <a:solidFill>
                  <a:srgbClr val="FF0000"/>
                </a:solidFill>
              </a:rPr>
              <a:t>c</a:t>
            </a:r>
            <a:r>
              <a:rPr lang="en-US" sz="4000" dirty="0" err="1"/>
              <a:t>Z</a:t>
            </a:r>
            <a:r>
              <a:rPr lang="en-US" sz="4000" baseline="30000" dirty="0"/>
              <a:t>+</a:t>
            </a:r>
            <a:r>
              <a:rPr lang="en-US" sz="4000" dirty="0"/>
              <a:t> </a:t>
            </a:r>
            <a:r>
              <a:rPr lang="en-US" dirty="0"/>
              <a:t>tells us that there is a mutation in O that makes expression of lac Z constitutive.</a:t>
            </a:r>
            <a:endParaRPr lang="en-US" baseline="30000" dirty="0"/>
          </a:p>
        </p:txBody>
      </p:sp>
    </p:spTree>
    <p:extLst>
      <p:ext uri="{BB962C8B-B14F-4D97-AF65-F5344CB8AC3E}">
        <p14:creationId xmlns:p14="http://schemas.microsoft.com/office/powerpoint/2010/main" val="3347890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8624C58A-80FE-BE4D-BB28-6F0B0C289892}"/>
              </a:ext>
            </a:extLst>
          </p:cNvPr>
          <p:cNvSpPr>
            <a:spLocks noGrp="1"/>
          </p:cNvSpPr>
          <p:nvPr>
            <p:ph type="title"/>
          </p:nvPr>
        </p:nvSpPr>
        <p:spPr/>
        <p:txBody>
          <a:bodyPr/>
          <a:lstStyle/>
          <a:p>
            <a:endParaRPr lang="en-US" altLang="en-US"/>
          </a:p>
        </p:txBody>
      </p:sp>
      <p:sp>
        <p:nvSpPr>
          <p:cNvPr id="36866" name="Content Placeholder 2">
            <a:extLst>
              <a:ext uri="{FF2B5EF4-FFF2-40B4-BE49-F238E27FC236}">
                <a16:creationId xmlns:a16="http://schemas.microsoft.com/office/drawing/2014/main" id="{F74EF8BD-764E-2E40-B365-D976109884B6}"/>
              </a:ext>
            </a:extLst>
          </p:cNvPr>
          <p:cNvSpPr>
            <a:spLocks noGrp="1"/>
          </p:cNvSpPr>
          <p:nvPr>
            <p:ph idx="1"/>
          </p:nvPr>
        </p:nvSpPr>
        <p:spPr>
          <a:xfrm>
            <a:off x="1981200" y="1600200"/>
            <a:ext cx="8369300" cy="5257800"/>
          </a:xfrm>
        </p:spPr>
        <p:txBody>
          <a:bodyPr>
            <a:normAutofit/>
          </a:bodyPr>
          <a:lstStyle/>
          <a:p>
            <a:r>
              <a:rPr lang="en-US" altLang="en-US"/>
              <a:t>As you know-- in bacteria we can do experiments to add DNA/genes and look for expression of the genes or changes in phenotype.</a:t>
            </a:r>
          </a:p>
          <a:p>
            <a:endParaRPr lang="en-US" altLang="en-US"/>
          </a:p>
          <a:p>
            <a:r>
              <a:rPr lang="en-US" altLang="en-US"/>
              <a:t>In nature, bacteria can transfer a special plasmid called the F’ plasmid. Any bacterium with the F’ plasmid can express other genes on it, AND pass the F’ plasmid to its progeny.</a:t>
            </a:r>
          </a:p>
          <a:p>
            <a:r>
              <a:rPr lang="en-US" altLang="en-US"/>
              <a:t>(see chapter 6 for general review)</a:t>
            </a:r>
          </a:p>
        </p:txBody>
      </p:sp>
    </p:spTree>
    <p:extLst>
      <p:ext uri="{BB962C8B-B14F-4D97-AF65-F5344CB8AC3E}">
        <p14:creationId xmlns:p14="http://schemas.microsoft.com/office/powerpoint/2010/main" val="226555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8A427113-5733-424C-BC4D-1C2B4DECFC89}"/>
              </a:ext>
            </a:extLst>
          </p:cNvPr>
          <p:cNvSpPr>
            <a:spLocks noGrp="1"/>
          </p:cNvSpPr>
          <p:nvPr>
            <p:ph type="title"/>
          </p:nvPr>
        </p:nvSpPr>
        <p:spPr/>
        <p:txBody>
          <a:bodyPr/>
          <a:lstStyle/>
          <a:p>
            <a:endParaRPr lang="en-US" altLang="en-US"/>
          </a:p>
        </p:txBody>
      </p:sp>
      <p:sp>
        <p:nvSpPr>
          <p:cNvPr id="37890" name="Content Placeholder 2">
            <a:extLst>
              <a:ext uri="{FF2B5EF4-FFF2-40B4-BE49-F238E27FC236}">
                <a16:creationId xmlns:a16="http://schemas.microsoft.com/office/drawing/2014/main" id="{171100DD-CFFC-9844-9861-66AE0492D3FF}"/>
              </a:ext>
            </a:extLst>
          </p:cNvPr>
          <p:cNvSpPr>
            <a:spLocks noGrp="1"/>
          </p:cNvSpPr>
          <p:nvPr>
            <p:ph idx="1"/>
          </p:nvPr>
        </p:nvSpPr>
        <p:spPr/>
        <p:txBody>
          <a:bodyPr/>
          <a:lstStyle/>
          <a:p>
            <a:r>
              <a:rPr lang="en-US" altLang="en-US" dirty="0"/>
              <a:t>The F’ plasmid does not insert itself into the bacterial chromosome---it does not become physically linked to the Lac operon structural genes.</a:t>
            </a:r>
          </a:p>
          <a:p>
            <a:endParaRPr lang="en-US" altLang="en-US" dirty="0"/>
          </a:p>
          <a:p>
            <a:endParaRPr lang="en-US" altLang="en-US" dirty="0"/>
          </a:p>
          <a:p>
            <a:r>
              <a:rPr lang="en-US" altLang="en-US" dirty="0"/>
              <a:t>Why do we care….?</a:t>
            </a:r>
          </a:p>
        </p:txBody>
      </p:sp>
    </p:spTree>
    <p:extLst>
      <p:ext uri="{BB962C8B-B14F-4D97-AF65-F5344CB8AC3E}">
        <p14:creationId xmlns:p14="http://schemas.microsoft.com/office/powerpoint/2010/main" val="128754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BC62D9F2-843D-9249-921E-A9D58E16CDEA}"/>
              </a:ext>
            </a:extLst>
          </p:cNvPr>
          <p:cNvSpPr>
            <a:spLocks noGrp="1"/>
          </p:cNvSpPr>
          <p:nvPr>
            <p:ph type="title"/>
          </p:nvPr>
        </p:nvSpPr>
        <p:spPr/>
        <p:txBody>
          <a:bodyPr/>
          <a:lstStyle/>
          <a:p>
            <a:endParaRPr lang="en-US" altLang="en-US"/>
          </a:p>
        </p:txBody>
      </p:sp>
      <p:sp>
        <p:nvSpPr>
          <p:cNvPr id="38914" name="Content Placeholder 2">
            <a:extLst>
              <a:ext uri="{FF2B5EF4-FFF2-40B4-BE49-F238E27FC236}">
                <a16:creationId xmlns:a16="http://schemas.microsoft.com/office/drawing/2014/main" id="{C5FD0176-AAF4-9F4F-9643-E2E953D9EFBC}"/>
              </a:ext>
            </a:extLst>
          </p:cNvPr>
          <p:cNvSpPr>
            <a:spLocks noGrp="1"/>
          </p:cNvSpPr>
          <p:nvPr>
            <p:ph idx="1"/>
          </p:nvPr>
        </p:nvSpPr>
        <p:spPr/>
        <p:txBody>
          <a:bodyPr/>
          <a:lstStyle/>
          <a:p>
            <a:r>
              <a:rPr lang="en-US" altLang="en-US"/>
              <a:t>What would you expect if you added the F’plasmid with a wild-type O region to a bacterium with I</a:t>
            </a:r>
            <a:r>
              <a:rPr lang="en-US" altLang="en-US" baseline="30000"/>
              <a:t>+</a:t>
            </a:r>
            <a:r>
              <a:rPr lang="en-US" altLang="en-US"/>
              <a:t>O</a:t>
            </a:r>
            <a:r>
              <a:rPr lang="en-US" altLang="en-US" baseline="30000">
                <a:solidFill>
                  <a:srgbClr val="FF0000"/>
                </a:solidFill>
              </a:rPr>
              <a:t>c</a:t>
            </a:r>
            <a:r>
              <a:rPr lang="en-US" altLang="en-US"/>
              <a:t>Z</a:t>
            </a:r>
            <a:r>
              <a:rPr lang="en-US" altLang="en-US" baseline="30000"/>
              <a:t>+</a:t>
            </a:r>
            <a:r>
              <a:rPr lang="en-US" altLang="en-US"/>
              <a:t>  phenotype?</a:t>
            </a:r>
          </a:p>
          <a:p>
            <a:endParaRPr lang="en-US" altLang="en-US"/>
          </a:p>
          <a:p>
            <a:r>
              <a:rPr lang="en-US" altLang="en-US"/>
              <a:t>Would lacZ be repressed? Would it restore its inducibility?  Why or Why not?</a:t>
            </a:r>
          </a:p>
        </p:txBody>
      </p:sp>
    </p:spTree>
    <p:extLst>
      <p:ext uri="{BB962C8B-B14F-4D97-AF65-F5344CB8AC3E}">
        <p14:creationId xmlns:p14="http://schemas.microsoft.com/office/powerpoint/2010/main" val="3070089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71F6D6F4-CD23-DB46-98F0-03C6878BA425}"/>
              </a:ext>
            </a:extLst>
          </p:cNvPr>
          <p:cNvSpPr>
            <a:spLocks noGrp="1"/>
          </p:cNvSpPr>
          <p:nvPr>
            <p:ph type="title"/>
          </p:nvPr>
        </p:nvSpPr>
        <p:spPr/>
        <p:txBody>
          <a:bodyPr/>
          <a:lstStyle/>
          <a:p>
            <a:endParaRPr lang="en-US" altLang="en-US"/>
          </a:p>
        </p:txBody>
      </p:sp>
      <p:sp>
        <p:nvSpPr>
          <p:cNvPr id="40962" name="Content Placeholder 2">
            <a:extLst>
              <a:ext uri="{FF2B5EF4-FFF2-40B4-BE49-F238E27FC236}">
                <a16:creationId xmlns:a16="http://schemas.microsoft.com/office/drawing/2014/main" id="{383C27E4-A904-6749-9AEA-2A25B70B6B30}"/>
              </a:ext>
            </a:extLst>
          </p:cNvPr>
          <p:cNvSpPr>
            <a:spLocks noGrp="1"/>
          </p:cNvSpPr>
          <p:nvPr>
            <p:ph idx="1"/>
          </p:nvPr>
        </p:nvSpPr>
        <p:spPr/>
        <p:txBody>
          <a:bodyPr/>
          <a:lstStyle/>
          <a:p>
            <a:r>
              <a:rPr lang="en-US" altLang="en-US"/>
              <a:t>Let’s return to a constitutive mutant…are their other hypotheses for the defect?</a:t>
            </a:r>
          </a:p>
          <a:p>
            <a:endParaRPr lang="en-US" altLang="en-US"/>
          </a:p>
          <a:p>
            <a:r>
              <a:rPr lang="en-US" altLang="en-US"/>
              <a:t>Could it involve a trans element?  If so, which one?</a:t>
            </a:r>
          </a:p>
          <a:p>
            <a:endParaRPr lang="en-US" altLang="en-US"/>
          </a:p>
          <a:p>
            <a:r>
              <a:rPr lang="en-US" altLang="en-US"/>
              <a:t>How would you designate it using our genotype symbols?</a:t>
            </a:r>
          </a:p>
          <a:p>
            <a:endParaRPr lang="en-US" altLang="en-US"/>
          </a:p>
        </p:txBody>
      </p:sp>
    </p:spTree>
    <p:extLst>
      <p:ext uri="{BB962C8B-B14F-4D97-AF65-F5344CB8AC3E}">
        <p14:creationId xmlns:p14="http://schemas.microsoft.com/office/powerpoint/2010/main" val="1630119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1144</Words>
  <Application>Microsoft Macintosh PowerPoint</Application>
  <PresentationFormat>Widescreen</PresentationFormat>
  <Paragraphs>94</Paragraphs>
  <Slides>28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MS PGothic</vt:lpstr>
      <vt:lpstr>Arial</vt:lpstr>
      <vt:lpstr>Calibri</vt:lpstr>
      <vt:lpstr>Calibri Light</vt:lpstr>
      <vt:lpstr>Office Theme</vt:lpstr>
      <vt:lpstr>PowerPoint Presentation</vt:lpstr>
      <vt:lpstr>Molecular Biology Biol 480</vt:lpstr>
      <vt:lpstr>Announcements/Assignments </vt:lpstr>
      <vt:lpstr>Where were we?...Gene expression regulation</vt:lpstr>
      <vt:lpstr>Learn the symbolic designations</vt:lpstr>
      <vt:lpstr>PowerPoint Presentation</vt:lpstr>
      <vt:lpstr>PowerPoint Presentation</vt:lpstr>
      <vt:lpstr>PowerPoint Presentation</vt:lpstr>
      <vt:lpstr>PowerPoint Presentation</vt:lpstr>
      <vt:lpstr>PowerPoint Presentation</vt:lpstr>
      <vt:lpstr>PowerPoint Presentation</vt:lpstr>
      <vt:lpstr>What if the F’ plasmid was constructed to have a wild type I gene?</vt:lpstr>
      <vt:lpstr>PowerPoint Presentation</vt:lpstr>
      <vt:lpstr>Summarize</vt:lpstr>
      <vt:lpstr>Read more! Dissect table 16.1</vt:lpstr>
      <vt:lpstr>PowerPoint Presentation</vt:lpstr>
      <vt:lpstr>PowerPoint Presentation</vt:lpstr>
      <vt:lpstr>PowerPoint Presentation</vt:lpstr>
      <vt:lpstr>Trp Operon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 the mRNA sequence labeled 1, 2,3, 4—If you look closely the regions show inverted/reverse complementarity.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cp:revision>
  <dcterms:created xsi:type="dcterms:W3CDTF">2019-04-10T10:36:55Z</dcterms:created>
  <dcterms:modified xsi:type="dcterms:W3CDTF">2019-04-10T10:37:20Z</dcterms:modified>
</cp:coreProperties>
</file>